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5"/>
  </p:notesMasterIdLst>
  <p:sldIdLst>
    <p:sldId id="256" r:id="rId2"/>
    <p:sldId id="312" r:id="rId3"/>
    <p:sldId id="279" r:id="rId4"/>
    <p:sldId id="311" r:id="rId5"/>
    <p:sldId id="287" r:id="rId6"/>
    <p:sldId id="310" r:id="rId7"/>
    <p:sldId id="299" r:id="rId8"/>
    <p:sldId id="294" r:id="rId9"/>
    <p:sldId id="295" r:id="rId10"/>
    <p:sldId id="296" r:id="rId11"/>
    <p:sldId id="297" r:id="rId12"/>
    <p:sldId id="300" r:id="rId13"/>
    <p:sldId id="301" r:id="rId14"/>
    <p:sldId id="302" r:id="rId15"/>
    <p:sldId id="298" r:id="rId16"/>
    <p:sldId id="309" r:id="rId17"/>
    <p:sldId id="304" r:id="rId18"/>
    <p:sldId id="280" r:id="rId19"/>
    <p:sldId id="308" r:id="rId20"/>
    <p:sldId id="305" r:id="rId21"/>
    <p:sldId id="261" r:id="rId22"/>
    <p:sldId id="264" r:id="rId23"/>
    <p:sldId id="307" r:id="rId24"/>
    <p:sldId id="274" r:id="rId25"/>
    <p:sldId id="277" r:id="rId26"/>
    <p:sldId id="313" r:id="rId27"/>
    <p:sldId id="314" r:id="rId28"/>
    <p:sldId id="273" r:id="rId29"/>
    <p:sldId id="259" r:id="rId30"/>
    <p:sldId id="315" r:id="rId31"/>
    <p:sldId id="316" r:id="rId32"/>
    <p:sldId id="317" r:id="rId33"/>
    <p:sldId id="318"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6" d="100"/>
          <a:sy n="76" d="100"/>
        </p:scale>
        <p:origin x="540"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DEEDE09-4F95-4858-B98B-8573EB2C9470}" type="datetimeFigureOut">
              <a:rPr lang="en-US" smtClean="0"/>
              <a:t>5/22/2017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DD14A45-E441-45A6-9035-102FF692A940}" type="slidenum">
              <a:rPr lang="en-US" smtClean="0"/>
              <a:t>‹#›</a:t>
            </a:fld>
            <a:endParaRPr lang="en-US"/>
          </a:p>
        </p:txBody>
      </p:sp>
    </p:spTree>
    <p:extLst>
      <p:ext uri="{BB962C8B-B14F-4D97-AF65-F5344CB8AC3E}">
        <p14:creationId xmlns:p14="http://schemas.microsoft.com/office/powerpoint/2010/main" val="14361380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DD14A45-E441-45A6-9035-102FF692A940}" type="slidenum">
              <a:rPr lang="en-US" smtClean="0"/>
              <a:t>7</a:t>
            </a:fld>
            <a:endParaRPr lang="en-US"/>
          </a:p>
        </p:txBody>
      </p:sp>
    </p:spTree>
    <p:extLst>
      <p:ext uri="{BB962C8B-B14F-4D97-AF65-F5344CB8AC3E}">
        <p14:creationId xmlns:p14="http://schemas.microsoft.com/office/powerpoint/2010/main" val="163548988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13A0E006-32B8-4CEF-85D0-2E5CB9732DAC}" type="datetime1">
              <a:rPr lang="en-US" smtClean="0"/>
              <a:t>5/22/2017</a:t>
            </a:fld>
            <a:endParaRPr lang="en-US"/>
          </a:p>
        </p:txBody>
      </p:sp>
      <p:sp>
        <p:nvSpPr>
          <p:cNvPr id="5" name="Footer Placeholder 4"/>
          <p:cNvSpPr>
            <a:spLocks noGrp="1"/>
          </p:cNvSpPr>
          <p:nvPr>
            <p:ph type="ftr" sz="quarter" idx="11"/>
          </p:nvPr>
        </p:nvSpPr>
        <p:spPr>
          <a:xfrm>
            <a:off x="2692397" y="5037663"/>
            <a:ext cx="5214635" cy="279400"/>
          </a:xfrm>
        </p:spPr>
        <p:txBody>
          <a:bodyPr/>
          <a:lstStyle/>
          <a:p>
            <a:endParaRPr lang="en-US"/>
          </a:p>
        </p:txBody>
      </p:sp>
      <p:sp>
        <p:nvSpPr>
          <p:cNvPr id="6" name="Slide Number Placeholder 5"/>
          <p:cNvSpPr>
            <a:spLocks noGrp="1"/>
          </p:cNvSpPr>
          <p:nvPr>
            <p:ph type="sldNum" sz="quarter" idx="12"/>
          </p:nvPr>
        </p:nvSpPr>
        <p:spPr>
          <a:xfrm>
            <a:off x="8956900" y="5037663"/>
            <a:ext cx="551167" cy="279400"/>
          </a:xfrm>
        </p:spPr>
        <p:txBody>
          <a:bodyPr/>
          <a:lstStyle/>
          <a:p>
            <a:fld id="{70D1B921-BECE-4698-9825-7E518C76CBF2}" type="slidenum">
              <a:rPr lang="en-US" smtClean="0"/>
              <a:t>‹#›</a:t>
            </a:fld>
            <a:endParaRPr lang="en-US"/>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538270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09E9B4D-B9CC-4320-BF09-EF8656842C0B}" type="datetime1">
              <a:rPr lang="en-US" smtClean="0"/>
              <a:t>5/22/2017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0D1B921-BECE-4698-9825-7E518C76CBF2}" type="slidenum">
              <a:rPr lang="en-US" smtClean="0"/>
              <a:t>‹#›</a:t>
            </a:fld>
            <a:endParaRPr lang="en-US"/>
          </a:p>
        </p:txBody>
      </p:sp>
    </p:spTree>
    <p:extLst>
      <p:ext uri="{BB962C8B-B14F-4D97-AF65-F5344CB8AC3E}">
        <p14:creationId xmlns:p14="http://schemas.microsoft.com/office/powerpoint/2010/main" val="17650075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FA97678-B6B0-4296-8507-8D60159261B1}" type="datetime1">
              <a:rPr lang="en-US" smtClean="0"/>
              <a:t>5/22/2017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0D1B921-BECE-4698-9825-7E518C76CBF2}" type="slidenum">
              <a:rPr lang="en-US" smtClean="0"/>
              <a:t>‹#›</a:t>
            </a:fld>
            <a:endParaRPr lang="en-US"/>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0888463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0E7F57B-1637-484A-A1B7-C5F10BDBD02E}" type="datetime1">
              <a:rPr lang="en-US" smtClean="0"/>
              <a:t>5/22/2017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0D1B921-BECE-4698-9825-7E518C76CBF2}" type="slidenum">
              <a:rPr lang="en-US" smtClean="0"/>
              <a:t>‹#›</a:t>
            </a:fld>
            <a:endParaRPr lang="en-US"/>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9436363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A0C7863-122E-4E2A-85C6-AD02C73B5E54}" type="datetime1">
              <a:rPr lang="en-US" smtClean="0"/>
              <a:t>5/22/2017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0D1B921-BECE-4698-9825-7E518C76CBF2}" type="slidenum">
              <a:rPr lang="en-US" smtClean="0"/>
              <a:t>‹#›</a:t>
            </a:fld>
            <a:endParaRPr lang="en-US"/>
          </a:p>
        </p:txBody>
      </p:sp>
    </p:spTree>
    <p:extLst>
      <p:ext uri="{BB962C8B-B14F-4D97-AF65-F5344CB8AC3E}">
        <p14:creationId xmlns:p14="http://schemas.microsoft.com/office/powerpoint/2010/main" val="262636296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smtClean="0"/>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CDFD9C7-3433-4415-8715-AC46742DAB6B}" type="datetime1">
              <a:rPr lang="en-US" smtClean="0"/>
              <a:t>5/22/2017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0D1B921-BECE-4698-9825-7E518C76CBF2}" type="slidenum">
              <a:rPr lang="en-US" smtClean="0"/>
              <a:t>‹#›</a:t>
            </a:fld>
            <a:endParaRPr lang="en-US"/>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260989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smtClean="0"/>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3413CCA-283A-42AA-A319-EB2E7679074E}" type="datetime1">
              <a:rPr lang="en-US" smtClean="0"/>
              <a:t>5/22/2017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0D1B921-BECE-4698-9825-7E518C76CBF2}" type="slidenum">
              <a:rPr lang="en-US" smtClean="0"/>
              <a:t>‹#›</a:t>
            </a:fld>
            <a:endParaRPr lang="en-US"/>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2985382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52D7B07-3EDE-495F-8F76-F6B1663D2E16}" type="datetime1">
              <a:rPr lang="en-US" smtClean="0"/>
              <a:t>5/22/2017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0D1B921-BECE-4698-9825-7E518C76CBF2}" type="slidenum">
              <a:rPr lang="en-US" smtClean="0"/>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523844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8BA1F81-80FA-4EB4-BF54-2F24A1DACBC8}" type="datetime1">
              <a:rPr lang="en-US" smtClean="0"/>
              <a:t>5/22/2017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0D1B921-BECE-4698-9825-7E518C76CBF2}" type="slidenum">
              <a:rPr lang="en-US" smtClean="0"/>
              <a:t>‹#›</a:t>
            </a:fld>
            <a:endParaRPr lang="en-US"/>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805411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623E4DE3-20E1-4B63-9F1E-5E83C0F7E69C}" type="datetime1">
              <a:rPr lang="en-US" smtClean="0"/>
              <a:t>5/22/2017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0D1B921-BECE-4698-9825-7E518C76CBF2}" type="slidenum">
              <a:rPr lang="en-US" smtClean="0"/>
              <a:t>‹#›</a:t>
            </a:fld>
            <a:endParaRPr lang="en-US"/>
          </a:p>
        </p:txBody>
      </p:sp>
    </p:spTree>
    <p:extLst>
      <p:ext uri="{BB962C8B-B14F-4D97-AF65-F5344CB8AC3E}">
        <p14:creationId xmlns:p14="http://schemas.microsoft.com/office/powerpoint/2010/main" val="6727198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BEF26DE-7AE3-4647-A467-6B9D7638CA22}" type="datetime1">
              <a:rPr lang="en-US" smtClean="0"/>
              <a:t>5/22/2017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0D1B921-BECE-4698-9825-7E518C76CBF2}" type="slidenum">
              <a:rPr lang="en-US" smtClean="0"/>
              <a:t>‹#›</a:t>
            </a:fld>
            <a:endParaRPr lang="en-US"/>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33930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F30FABBA-9B10-4E2E-B340-20127B2AE3BB}" type="datetime1">
              <a:rPr lang="en-US" smtClean="0"/>
              <a:t>5/22/2017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0D1B921-BECE-4698-9825-7E518C76CBF2}" type="slidenum">
              <a:rPr lang="en-US" smtClean="0"/>
              <a:t>‹#›</a:t>
            </a:fld>
            <a:endParaRPr lang="en-US"/>
          </a:p>
        </p:txBody>
      </p:sp>
    </p:spTree>
    <p:extLst>
      <p:ext uri="{BB962C8B-B14F-4D97-AF65-F5344CB8AC3E}">
        <p14:creationId xmlns:p14="http://schemas.microsoft.com/office/powerpoint/2010/main" val="28333870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769143E3-4EA1-4EC7-B73F-87048016ED52}" type="datetime1">
              <a:rPr lang="en-US" smtClean="0"/>
              <a:t>5/22/2017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0D1B921-BECE-4698-9825-7E518C76CBF2}" type="slidenum">
              <a:rPr lang="en-US" smtClean="0"/>
              <a:t>‹#›</a:t>
            </a:fld>
            <a:endParaRPr lang="en-US"/>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333609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670109D0-D726-437F-B70B-D3F57E22DFDA}" type="datetime1">
              <a:rPr lang="en-US" smtClean="0"/>
              <a:t>5/22/2017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0D1B921-BECE-4698-9825-7E518C76CBF2}" type="slidenum">
              <a:rPr lang="en-US" smtClean="0"/>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861852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090C0A6-B472-49BC-A8F4-EB2F9BCBA30F}" type="datetime1">
              <a:rPr lang="en-US" smtClean="0"/>
              <a:t>5/22/2017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0D1B921-BECE-4698-9825-7E518C76CBF2}" type="slidenum">
              <a:rPr lang="en-US" smtClean="0"/>
              <a:t>‹#›</a:t>
            </a:fld>
            <a:endParaRPr lang="en-US"/>
          </a:p>
        </p:txBody>
      </p:sp>
    </p:spTree>
    <p:extLst>
      <p:ext uri="{BB962C8B-B14F-4D97-AF65-F5344CB8AC3E}">
        <p14:creationId xmlns:p14="http://schemas.microsoft.com/office/powerpoint/2010/main" val="34298667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FEA2636-297B-4B41-860C-F54CDE80ECF7}" type="datetime1">
              <a:rPr lang="en-US" smtClean="0"/>
              <a:t>5/22/2017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0D1B921-BECE-4698-9825-7E518C76CBF2}" type="slidenum">
              <a:rPr lang="en-US" smtClean="0"/>
              <a:t>‹#›</a:t>
            </a:fld>
            <a:endParaRPr lang="en-US"/>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925027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smtClean="0"/>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CAA705A-1B92-42A6-83B8-00C18E866651}" type="datetime1">
              <a:rPr lang="en-US" smtClean="0"/>
              <a:t>5/22/2017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0D1B921-BECE-4698-9825-7E518C76CBF2}" type="slidenum">
              <a:rPr lang="en-US" smtClean="0"/>
              <a:t>‹#›</a:t>
            </a:fld>
            <a:endParaRPr lang="en-US"/>
          </a:p>
        </p:txBody>
      </p:sp>
    </p:spTree>
    <p:extLst>
      <p:ext uri="{BB962C8B-B14F-4D97-AF65-F5344CB8AC3E}">
        <p14:creationId xmlns:p14="http://schemas.microsoft.com/office/powerpoint/2010/main" val="30781525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6CCDC177-91C7-493A-84CC-D738E8E09E69}" type="datetime1">
              <a:rPr lang="en-US" smtClean="0"/>
              <a:t>5/22/2017</a:t>
            </a:fld>
            <a:endParaRPr lang="en-US"/>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70D1B921-BECE-4698-9825-7E518C76CBF2}" type="slidenum">
              <a:rPr lang="en-US" smtClean="0"/>
              <a:t>‹#›</a:t>
            </a:fld>
            <a:endParaRPr lang="en-US"/>
          </a:p>
        </p:txBody>
      </p:sp>
    </p:spTree>
    <p:extLst>
      <p:ext uri="{BB962C8B-B14F-4D97-AF65-F5344CB8AC3E}">
        <p14:creationId xmlns:p14="http://schemas.microsoft.com/office/powerpoint/2010/main" val="298042108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hf hdr="0" ftr="0" dt="0"/>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gif"/><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png"/><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hyperlink" Target="final%20ppt/imotions/IMOTIONS_Letter%20of%20Recommendation_MITMediaLab.pdf" TargetMode="External"/><Relationship Id="rId2" Type="http://schemas.openxmlformats.org/officeDocument/2006/relationships/hyperlink" Target="final%20ppt/imotions/IMOTIONS_Letter%20of%20Recommendation_Stanford.pdf"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imotions/iowa-univ.pdf" TargetMode="External"/><Relationship Id="rId2" Type="http://schemas.openxmlformats.org/officeDocument/2006/relationships/hyperlink" Target="imotions/texas-university.pdf"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hyperlink" Target="noldus/Noldus_et_al_2017.pdf"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noldus/univ%20of%20geneva.pdf" TargetMode="External"/><Relationship Id="rId2" Type="http://schemas.openxmlformats.org/officeDocument/2006/relationships/hyperlink" Target="noldus/univ%20of%20portland.pdf" TargetMode="External"/><Relationship Id="rId1" Type="http://schemas.openxmlformats.org/officeDocument/2006/relationships/slideLayout" Target="../slideLayouts/slideLayout7.xml"/><Relationship Id="rId4" Type="http://schemas.openxmlformats.org/officeDocument/2006/relationships/hyperlink" Target="noldus/warsaw_univ.pdf"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692397" y="1768100"/>
            <a:ext cx="6815669" cy="1515533"/>
          </a:xfrm>
        </p:spPr>
        <p:txBody>
          <a:bodyPr>
            <a:noAutofit/>
          </a:bodyPr>
          <a:lstStyle/>
          <a:p>
            <a:r>
              <a:rPr lang="en-US" sz="3600" b="1" dirty="0" smtClean="0"/>
              <a:t>Acquisition of human behavior  data through multiple sensors</a:t>
            </a:r>
            <a:endParaRPr lang="en-US" sz="3600" dirty="0"/>
          </a:p>
        </p:txBody>
      </p:sp>
      <p:sp>
        <p:nvSpPr>
          <p:cNvPr id="3" name="Subtitle 2"/>
          <p:cNvSpPr>
            <a:spLocks noGrp="1"/>
          </p:cNvSpPr>
          <p:nvPr>
            <p:ph type="subTitle" idx="1"/>
          </p:nvPr>
        </p:nvSpPr>
        <p:spPr/>
        <p:txBody>
          <a:bodyPr/>
          <a:lstStyle/>
          <a:p>
            <a:endParaRPr lang="en-US" dirty="0" smtClean="0"/>
          </a:p>
          <a:p>
            <a:r>
              <a:rPr lang="en-US" dirty="0" smtClean="0"/>
              <a:t>NITU SHARAFF</a:t>
            </a:r>
            <a:endParaRPr lang="en-US" dirty="0"/>
          </a:p>
        </p:txBody>
      </p:sp>
      <p:sp>
        <p:nvSpPr>
          <p:cNvPr id="4" name="Slide Number Placeholder 3"/>
          <p:cNvSpPr>
            <a:spLocks noGrp="1"/>
          </p:cNvSpPr>
          <p:nvPr>
            <p:ph type="sldNum" sz="quarter" idx="12"/>
          </p:nvPr>
        </p:nvSpPr>
        <p:spPr/>
        <p:txBody>
          <a:bodyPr/>
          <a:lstStyle/>
          <a:p>
            <a:fld id="{70D1B921-BECE-4698-9825-7E518C76CBF2}" type="slidenum">
              <a:rPr lang="en-US" smtClean="0"/>
              <a:t>1</a:t>
            </a:fld>
            <a:endParaRPr lang="en-US"/>
          </a:p>
        </p:txBody>
      </p:sp>
    </p:spTree>
    <p:extLst>
      <p:ext uri="{BB962C8B-B14F-4D97-AF65-F5344CB8AC3E}">
        <p14:creationId xmlns:p14="http://schemas.microsoft.com/office/powerpoint/2010/main" val="201338120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348507" y="850006"/>
            <a:ext cx="4100803" cy="523220"/>
          </a:xfrm>
          <a:prstGeom prst="rect">
            <a:avLst/>
          </a:prstGeom>
          <a:noFill/>
        </p:spPr>
        <p:txBody>
          <a:bodyPr wrap="none" rtlCol="0">
            <a:spAutoFit/>
          </a:bodyPr>
          <a:lstStyle/>
          <a:p>
            <a:r>
              <a:rPr lang="en-US" sz="2800" dirty="0" smtClean="0"/>
              <a:t>ECG USING SHIMMER 3</a:t>
            </a:r>
            <a:endParaRPr lang="en-US" sz="2800" dirty="0"/>
          </a:p>
        </p:txBody>
      </p:sp>
      <p:pic>
        <p:nvPicPr>
          <p:cNvPr id="1028" name="Picture 4"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2854" y="3578225"/>
            <a:ext cx="3785360" cy="239077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1082854" y="1921728"/>
            <a:ext cx="10379343" cy="1477328"/>
          </a:xfrm>
          <a:prstGeom prst="rect">
            <a:avLst/>
          </a:prstGeom>
          <a:noFill/>
        </p:spPr>
        <p:txBody>
          <a:bodyPr wrap="square" rtlCol="0">
            <a:spAutoFit/>
          </a:bodyPr>
          <a:lstStyle/>
          <a:p>
            <a:r>
              <a:rPr lang="en-US" dirty="0" smtClean="0"/>
              <a:t>ECG Measurements are usually done by placing electrodes on the chest for good results as placing on a wristband gives somewhat noisy data.</a:t>
            </a:r>
          </a:p>
          <a:p>
            <a:endParaRPr lang="en-US" dirty="0"/>
          </a:p>
          <a:p>
            <a:r>
              <a:rPr lang="en-US" dirty="0" smtClean="0"/>
              <a:t>ECG measurements provides the best heart rate and blood pressure but only by chest and similar measurements can be obtained using GSR.</a:t>
            </a:r>
          </a:p>
        </p:txBody>
      </p:sp>
      <p:sp>
        <p:nvSpPr>
          <p:cNvPr id="4" name="Slide Number Placeholder 3"/>
          <p:cNvSpPr>
            <a:spLocks noGrp="1"/>
          </p:cNvSpPr>
          <p:nvPr>
            <p:ph type="sldNum" sz="quarter" idx="12"/>
          </p:nvPr>
        </p:nvSpPr>
        <p:spPr/>
        <p:txBody>
          <a:bodyPr/>
          <a:lstStyle/>
          <a:p>
            <a:fld id="{70D1B921-BECE-4698-9825-7E518C76CBF2}" type="slidenum">
              <a:rPr lang="en-US" smtClean="0"/>
              <a:t>10</a:t>
            </a:fld>
            <a:endParaRPr lang="en-US"/>
          </a:p>
        </p:txBody>
      </p:sp>
      <p:pic>
        <p:nvPicPr>
          <p:cNvPr id="5" name="Picture 4"/>
          <p:cNvPicPr>
            <a:picLocks noChangeAspect="1"/>
          </p:cNvPicPr>
          <p:nvPr/>
        </p:nvPicPr>
        <p:blipFill rotWithShape="1">
          <a:blip r:embed="rId3"/>
          <a:srcRect l="57391" t="34991" r="19249" b="27509"/>
          <a:stretch/>
        </p:blipFill>
        <p:spPr>
          <a:xfrm>
            <a:off x="5267459" y="3232597"/>
            <a:ext cx="3403797" cy="2736402"/>
          </a:xfrm>
          <a:prstGeom prst="rect">
            <a:avLst/>
          </a:prstGeom>
        </p:spPr>
      </p:pic>
    </p:spTree>
    <p:extLst>
      <p:ext uri="{BB962C8B-B14F-4D97-AF65-F5344CB8AC3E}">
        <p14:creationId xmlns:p14="http://schemas.microsoft.com/office/powerpoint/2010/main" val="283747746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631842" y="968634"/>
            <a:ext cx="3880486" cy="461665"/>
          </a:xfrm>
          <a:prstGeom prst="rect">
            <a:avLst/>
          </a:prstGeom>
          <a:noFill/>
        </p:spPr>
        <p:txBody>
          <a:bodyPr wrap="none" rtlCol="0">
            <a:spAutoFit/>
          </a:bodyPr>
          <a:lstStyle/>
          <a:p>
            <a:r>
              <a:rPr lang="en-US" sz="2400" dirty="0" smtClean="0"/>
              <a:t>Galvanic Skin Response (GSR)</a:t>
            </a:r>
            <a:endParaRPr lang="en-US" sz="2400" dirty="0"/>
          </a:p>
        </p:txBody>
      </p:sp>
      <p:sp>
        <p:nvSpPr>
          <p:cNvPr id="3" name="TextBox 2"/>
          <p:cNvSpPr txBox="1"/>
          <p:nvPr/>
        </p:nvSpPr>
        <p:spPr>
          <a:xfrm>
            <a:off x="6723131" y="1836755"/>
            <a:ext cx="4173467" cy="2862322"/>
          </a:xfrm>
          <a:prstGeom prst="rect">
            <a:avLst/>
          </a:prstGeom>
          <a:noFill/>
        </p:spPr>
        <p:txBody>
          <a:bodyPr wrap="square" rtlCol="0">
            <a:spAutoFit/>
          </a:bodyPr>
          <a:lstStyle/>
          <a:p>
            <a:r>
              <a:rPr lang="en-US" dirty="0" smtClean="0"/>
              <a:t>Measures an increases </a:t>
            </a:r>
            <a:r>
              <a:rPr lang="en-US" dirty="0"/>
              <a:t>in perspiration </a:t>
            </a:r>
            <a:r>
              <a:rPr lang="en-US" dirty="0" smtClean="0"/>
              <a:t>at </a:t>
            </a:r>
            <a:r>
              <a:rPr lang="en-US" dirty="0"/>
              <a:t>the surface of the skin, </a:t>
            </a:r>
            <a:r>
              <a:rPr lang="en-US" dirty="0" smtClean="0"/>
              <a:t>a </a:t>
            </a:r>
            <a:r>
              <a:rPr lang="en-US" dirty="0"/>
              <a:t>byproduct of </a:t>
            </a:r>
            <a:r>
              <a:rPr lang="en-US" dirty="0" smtClean="0"/>
              <a:t>sympathetic </a:t>
            </a:r>
            <a:r>
              <a:rPr lang="en-US" dirty="0"/>
              <a:t>nervous </a:t>
            </a:r>
            <a:r>
              <a:rPr lang="en-US" dirty="0" smtClean="0"/>
              <a:t>system </a:t>
            </a:r>
            <a:r>
              <a:rPr lang="en-US" dirty="0"/>
              <a:t>activity, GSR </a:t>
            </a:r>
            <a:r>
              <a:rPr lang="en-US" dirty="0" smtClean="0"/>
              <a:t>represents </a:t>
            </a:r>
            <a:r>
              <a:rPr lang="en-US" dirty="0"/>
              <a:t>a measure of </a:t>
            </a:r>
            <a:r>
              <a:rPr lang="en-US" dirty="0" smtClean="0"/>
              <a:t>arousal </a:t>
            </a:r>
            <a:r>
              <a:rPr lang="en-US" dirty="0"/>
              <a:t>or interest.</a:t>
            </a:r>
          </a:p>
          <a:p>
            <a:endParaRPr lang="en-US" dirty="0" smtClean="0"/>
          </a:p>
          <a:p>
            <a:endParaRPr lang="en-US" dirty="0"/>
          </a:p>
          <a:p>
            <a:endParaRPr lang="en-US" dirty="0" smtClean="0"/>
          </a:p>
          <a:p>
            <a:r>
              <a:rPr lang="en-US" dirty="0"/>
              <a:t>With GSR, </a:t>
            </a:r>
            <a:r>
              <a:rPr lang="en-US" dirty="0" smtClean="0"/>
              <a:t>we </a:t>
            </a:r>
            <a:r>
              <a:rPr lang="en-US" dirty="0"/>
              <a:t>can tap into unconscious behavior that is not under our cognitive control.</a:t>
            </a:r>
          </a:p>
        </p:txBody>
      </p:sp>
      <p:sp>
        <p:nvSpPr>
          <p:cNvPr id="6" name="Slide Number Placeholder 5"/>
          <p:cNvSpPr>
            <a:spLocks noGrp="1"/>
          </p:cNvSpPr>
          <p:nvPr>
            <p:ph type="sldNum" sz="quarter" idx="12"/>
          </p:nvPr>
        </p:nvSpPr>
        <p:spPr/>
        <p:txBody>
          <a:bodyPr/>
          <a:lstStyle/>
          <a:p>
            <a:fld id="{70D1B921-BECE-4698-9825-7E518C76CBF2}" type="slidenum">
              <a:rPr lang="en-US" smtClean="0"/>
              <a:t>11</a:t>
            </a:fld>
            <a:endParaRPr lang="en-US"/>
          </a:p>
        </p:txBody>
      </p:sp>
      <p:pic>
        <p:nvPicPr>
          <p:cNvPr id="7" name="Picture 6"/>
          <p:cNvPicPr>
            <a:picLocks noChangeAspect="1"/>
          </p:cNvPicPr>
          <p:nvPr/>
        </p:nvPicPr>
        <p:blipFill rotWithShape="1">
          <a:blip r:embed="rId2"/>
          <a:srcRect l="10176" t="18089" r="35087" b="23812"/>
          <a:stretch/>
        </p:blipFill>
        <p:spPr>
          <a:xfrm>
            <a:off x="953036" y="1618283"/>
            <a:ext cx="5561066" cy="3739328"/>
          </a:xfrm>
          <a:prstGeom prst="rect">
            <a:avLst/>
          </a:prstGeom>
        </p:spPr>
      </p:pic>
    </p:spTree>
    <p:extLst>
      <p:ext uri="{BB962C8B-B14F-4D97-AF65-F5344CB8AC3E}">
        <p14:creationId xmlns:p14="http://schemas.microsoft.com/office/powerpoint/2010/main" val="289726852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0D1B921-BECE-4698-9825-7E518C76CBF2}" type="slidenum">
              <a:rPr lang="en-US" smtClean="0"/>
              <a:t>12</a:t>
            </a:fld>
            <a:endParaRPr lang="en-US"/>
          </a:p>
        </p:txBody>
      </p:sp>
      <p:sp>
        <p:nvSpPr>
          <p:cNvPr id="3" name="TextBox 2"/>
          <p:cNvSpPr txBox="1"/>
          <p:nvPr/>
        </p:nvSpPr>
        <p:spPr>
          <a:xfrm>
            <a:off x="3786389" y="798490"/>
            <a:ext cx="4544834" cy="461665"/>
          </a:xfrm>
          <a:prstGeom prst="rect">
            <a:avLst/>
          </a:prstGeom>
          <a:noFill/>
        </p:spPr>
        <p:txBody>
          <a:bodyPr wrap="none" rtlCol="0">
            <a:spAutoFit/>
          </a:bodyPr>
          <a:lstStyle/>
          <a:p>
            <a:r>
              <a:rPr lang="en-US" sz="2400" dirty="0" smtClean="0"/>
              <a:t>GSR Measurements with Shimmer 3</a:t>
            </a:r>
            <a:endParaRPr lang="en-US" sz="2400" dirty="0"/>
          </a:p>
        </p:txBody>
      </p:sp>
      <p:pic>
        <p:nvPicPr>
          <p:cNvPr id="4" name="Picture 3"/>
          <p:cNvPicPr>
            <a:picLocks noChangeAspect="1"/>
          </p:cNvPicPr>
          <p:nvPr/>
        </p:nvPicPr>
        <p:blipFill rotWithShape="1">
          <a:blip r:embed="rId2"/>
          <a:srcRect l="27992" t="43618" r="51023" b="16770"/>
          <a:stretch/>
        </p:blipFill>
        <p:spPr>
          <a:xfrm>
            <a:off x="8422782" y="1596980"/>
            <a:ext cx="2730321" cy="3683358"/>
          </a:xfrm>
          <a:prstGeom prst="rect">
            <a:avLst/>
          </a:prstGeom>
        </p:spPr>
      </p:pic>
      <p:pic>
        <p:nvPicPr>
          <p:cNvPr id="5" name="Picture 4"/>
          <p:cNvPicPr>
            <a:picLocks noChangeAspect="1"/>
          </p:cNvPicPr>
          <p:nvPr/>
        </p:nvPicPr>
        <p:blipFill rotWithShape="1">
          <a:blip r:embed="rId3"/>
          <a:srcRect l="5424" t="23019" r="25486" b="19938"/>
          <a:stretch/>
        </p:blipFill>
        <p:spPr>
          <a:xfrm>
            <a:off x="785609" y="1596980"/>
            <a:ext cx="7269249" cy="3683358"/>
          </a:xfrm>
          <a:prstGeom prst="rect">
            <a:avLst/>
          </a:prstGeom>
        </p:spPr>
      </p:pic>
    </p:spTree>
    <p:extLst>
      <p:ext uri="{BB962C8B-B14F-4D97-AF65-F5344CB8AC3E}">
        <p14:creationId xmlns:p14="http://schemas.microsoft.com/office/powerpoint/2010/main" val="413787962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0D1B921-BECE-4698-9825-7E518C76CBF2}" type="slidenum">
              <a:rPr lang="en-US" smtClean="0"/>
              <a:t>13</a:t>
            </a:fld>
            <a:endParaRPr lang="en-US"/>
          </a:p>
        </p:txBody>
      </p:sp>
      <p:sp>
        <p:nvSpPr>
          <p:cNvPr id="3" name="TextBox 2"/>
          <p:cNvSpPr txBox="1"/>
          <p:nvPr/>
        </p:nvSpPr>
        <p:spPr>
          <a:xfrm>
            <a:off x="3348507" y="901521"/>
            <a:ext cx="5297925" cy="738664"/>
          </a:xfrm>
          <a:prstGeom prst="rect">
            <a:avLst/>
          </a:prstGeom>
          <a:noFill/>
        </p:spPr>
        <p:txBody>
          <a:bodyPr wrap="none" rtlCol="0">
            <a:spAutoFit/>
          </a:bodyPr>
          <a:lstStyle/>
          <a:p>
            <a:r>
              <a:rPr lang="en-US" sz="2400" b="1" dirty="0" smtClean="0"/>
              <a:t>Hands/Body movement RGB Cameras</a:t>
            </a:r>
          </a:p>
          <a:p>
            <a:endParaRPr lang="en-US" dirty="0"/>
          </a:p>
        </p:txBody>
      </p:sp>
      <p:sp>
        <p:nvSpPr>
          <p:cNvPr id="4" name="TextBox 3"/>
          <p:cNvSpPr txBox="1"/>
          <p:nvPr/>
        </p:nvSpPr>
        <p:spPr>
          <a:xfrm>
            <a:off x="7637172" y="6599659"/>
            <a:ext cx="133053" cy="258341"/>
          </a:xfrm>
          <a:prstGeom prst="rect">
            <a:avLst/>
          </a:prstGeom>
          <a:noFill/>
        </p:spPr>
        <p:txBody>
          <a:bodyPr wrap="square" rtlCol="0">
            <a:spAutoFit/>
          </a:bodyPr>
          <a:lstStyle/>
          <a:p>
            <a:endParaRPr lang="en-US" dirty="0"/>
          </a:p>
        </p:txBody>
      </p:sp>
      <p:pic>
        <p:nvPicPr>
          <p:cNvPr id="2050" name="Picture 2" descr="Image result for hand movements detection kinec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87468" y="3425780"/>
            <a:ext cx="4361851" cy="265913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mage result for hand movements detection kinect"/>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0882" y="3800193"/>
            <a:ext cx="3192932" cy="195301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004553" y="2073499"/>
            <a:ext cx="10444766" cy="1477328"/>
          </a:xfrm>
          <a:prstGeom prst="rect">
            <a:avLst/>
          </a:prstGeom>
          <a:noFill/>
        </p:spPr>
        <p:txBody>
          <a:bodyPr wrap="square" rtlCol="0">
            <a:spAutoFit/>
          </a:bodyPr>
          <a:lstStyle/>
          <a:p>
            <a:r>
              <a:rPr lang="en-US" dirty="0" smtClean="0"/>
              <a:t>Microsoft Kinect provides both RGB data and depth data (through IR sensors) for detection of hands and gesture recognition. </a:t>
            </a:r>
          </a:p>
          <a:p>
            <a:r>
              <a:rPr lang="en-US" dirty="0" smtClean="0"/>
              <a:t>It can also provide a skeleton of hands/body of the subject to observe movements in the body.</a:t>
            </a:r>
          </a:p>
          <a:p>
            <a:endParaRPr lang="en-US" dirty="0"/>
          </a:p>
          <a:p>
            <a:endParaRPr lang="en-US" dirty="0"/>
          </a:p>
        </p:txBody>
      </p:sp>
      <p:pic>
        <p:nvPicPr>
          <p:cNvPr id="2058" name="Picture 10" descr="Image result for skeletons kinec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953814" y="3401990"/>
            <a:ext cx="2949891" cy="27067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096086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0D1B921-BECE-4698-9825-7E518C76CBF2}" type="slidenum">
              <a:rPr lang="en-US" smtClean="0"/>
              <a:t>14</a:t>
            </a:fld>
            <a:endParaRPr lang="en-US"/>
          </a:p>
        </p:txBody>
      </p:sp>
      <p:sp>
        <p:nvSpPr>
          <p:cNvPr id="3" name="TextBox 2"/>
          <p:cNvSpPr txBox="1"/>
          <p:nvPr/>
        </p:nvSpPr>
        <p:spPr>
          <a:xfrm>
            <a:off x="4340180" y="901521"/>
            <a:ext cx="3361818" cy="461665"/>
          </a:xfrm>
          <a:prstGeom prst="rect">
            <a:avLst/>
          </a:prstGeom>
          <a:noFill/>
        </p:spPr>
        <p:txBody>
          <a:bodyPr wrap="none" rtlCol="0">
            <a:spAutoFit/>
          </a:bodyPr>
          <a:lstStyle/>
          <a:p>
            <a:r>
              <a:rPr lang="en-US" sz="2400" dirty="0" smtClean="0"/>
              <a:t>EEG MEASUREMENTS</a:t>
            </a:r>
            <a:endParaRPr lang="en-US" sz="2400" dirty="0"/>
          </a:p>
        </p:txBody>
      </p:sp>
      <p:pic>
        <p:nvPicPr>
          <p:cNvPr id="5124" name="Picture 4" descr="Image result for EMOTIV EPoc"/>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0882" y="2599839"/>
            <a:ext cx="4738397" cy="336916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133341" y="1676509"/>
            <a:ext cx="10109915" cy="923330"/>
          </a:xfrm>
          <a:prstGeom prst="rect">
            <a:avLst/>
          </a:prstGeom>
          <a:noFill/>
        </p:spPr>
        <p:txBody>
          <a:bodyPr wrap="square" rtlCol="0">
            <a:spAutoFit/>
          </a:bodyPr>
          <a:lstStyle/>
          <a:p>
            <a:r>
              <a:rPr lang="en-US" dirty="0" smtClean="0"/>
              <a:t>EEG measurement requires electrodes being set up on the head. The more the number of channels better is the data. But a lot of electrodes can be invasive and make the subject uncomfortable leading to improper results.</a:t>
            </a:r>
            <a:endParaRPr lang="en-US" dirty="0"/>
          </a:p>
          <a:p>
            <a:endParaRPr lang="en-US" dirty="0"/>
          </a:p>
        </p:txBody>
      </p:sp>
      <p:sp>
        <p:nvSpPr>
          <p:cNvPr id="5" name="TextBox 4"/>
          <p:cNvSpPr txBox="1"/>
          <p:nvPr/>
        </p:nvSpPr>
        <p:spPr>
          <a:xfrm>
            <a:off x="5718220" y="2468945"/>
            <a:ext cx="4320413" cy="3970318"/>
          </a:xfrm>
          <a:prstGeom prst="rect">
            <a:avLst/>
          </a:prstGeom>
          <a:noFill/>
        </p:spPr>
        <p:txBody>
          <a:bodyPr wrap="none" rtlCol="0">
            <a:spAutoFit/>
          </a:bodyPr>
          <a:lstStyle/>
          <a:p>
            <a:r>
              <a:rPr lang="en-US" dirty="0" smtClean="0"/>
              <a:t>Used to study: </a:t>
            </a:r>
            <a:r>
              <a:rPr lang="en-US" dirty="0"/>
              <a:t>High Engagement</a:t>
            </a:r>
          </a:p>
          <a:p>
            <a:pPr marL="285750" indent="-285750">
              <a:buFont typeface="Arial" panose="020B0604020202020204" pitchFamily="34" charset="0"/>
              <a:buChar char="•"/>
            </a:pPr>
            <a:r>
              <a:rPr lang="en-US" dirty="0" smtClean="0"/>
              <a:t>Engagement</a:t>
            </a:r>
            <a:endParaRPr lang="en-US" dirty="0"/>
          </a:p>
          <a:p>
            <a:pPr marL="285750" indent="-285750">
              <a:buFont typeface="Arial" panose="020B0604020202020204" pitchFamily="34" charset="0"/>
              <a:buChar char="•"/>
            </a:pPr>
            <a:r>
              <a:rPr lang="en-US" dirty="0"/>
              <a:t>Distraction</a:t>
            </a:r>
          </a:p>
          <a:p>
            <a:pPr marL="285750" indent="-285750">
              <a:buFont typeface="Arial" panose="020B0604020202020204" pitchFamily="34" charset="0"/>
              <a:buChar char="•"/>
            </a:pPr>
            <a:r>
              <a:rPr lang="en-US" dirty="0"/>
              <a:t>Drowsiness</a:t>
            </a:r>
          </a:p>
          <a:p>
            <a:pPr marL="285750" indent="-285750">
              <a:buFont typeface="Arial" panose="020B0604020202020204" pitchFamily="34" charset="0"/>
              <a:buChar char="•"/>
            </a:pPr>
            <a:r>
              <a:rPr lang="en-US" dirty="0"/>
              <a:t>Workload</a:t>
            </a:r>
          </a:p>
          <a:p>
            <a:pPr marL="285750" indent="-285750">
              <a:buFont typeface="Arial" panose="020B0604020202020204" pitchFamily="34" charset="0"/>
              <a:buChar char="•"/>
            </a:pPr>
            <a:r>
              <a:rPr lang="en-US" dirty="0" smtClean="0"/>
              <a:t>Stress</a:t>
            </a:r>
          </a:p>
          <a:p>
            <a:endParaRPr lang="en-US" dirty="0"/>
          </a:p>
          <a:p>
            <a:endParaRPr lang="en-US" dirty="0" smtClean="0"/>
          </a:p>
          <a:p>
            <a:r>
              <a:rPr lang="en-US" dirty="0" smtClean="0"/>
              <a:t>Most widely used EEG devices: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err="1" smtClean="0"/>
              <a:t>Emotiv</a:t>
            </a:r>
            <a:r>
              <a:rPr lang="en-US" dirty="0" smtClean="0"/>
              <a:t> </a:t>
            </a:r>
            <a:r>
              <a:rPr lang="en-US" dirty="0" err="1" smtClean="0"/>
              <a:t>Epoc</a:t>
            </a:r>
            <a:r>
              <a:rPr lang="en-US" dirty="0" smtClean="0"/>
              <a:t> – 14 channels</a:t>
            </a:r>
          </a:p>
          <a:p>
            <a:pPr marL="285750" indent="-285750">
              <a:buFont typeface="Arial" panose="020B0604020202020204" pitchFamily="34" charset="0"/>
              <a:buChar char="•"/>
            </a:pPr>
            <a:r>
              <a:rPr lang="en-US" dirty="0" smtClean="0"/>
              <a:t>ABM </a:t>
            </a:r>
            <a:r>
              <a:rPr lang="en-US" dirty="0"/>
              <a:t>B-Alert X-Series </a:t>
            </a:r>
            <a:r>
              <a:rPr lang="en-US" dirty="0" smtClean="0"/>
              <a:t>EEG – 24 channels</a:t>
            </a:r>
          </a:p>
          <a:p>
            <a:pPr marL="285750" indent="-285750">
              <a:buFont typeface="Arial" panose="020B0604020202020204" pitchFamily="34" charset="0"/>
              <a:buChar char="•"/>
            </a:pPr>
            <a:endParaRPr lang="en-US" dirty="0"/>
          </a:p>
          <a:p>
            <a:endParaRPr lang="en-US" dirty="0"/>
          </a:p>
        </p:txBody>
      </p:sp>
    </p:spTree>
    <p:extLst>
      <p:ext uri="{BB962C8B-B14F-4D97-AF65-F5344CB8AC3E}">
        <p14:creationId xmlns:p14="http://schemas.microsoft.com/office/powerpoint/2010/main" val="348134728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683358" y="631065"/>
            <a:ext cx="5153590" cy="523220"/>
          </a:xfrm>
          <a:prstGeom prst="rect">
            <a:avLst/>
          </a:prstGeom>
          <a:noFill/>
        </p:spPr>
        <p:txBody>
          <a:bodyPr wrap="none" rtlCol="0">
            <a:spAutoFit/>
          </a:bodyPr>
          <a:lstStyle/>
          <a:p>
            <a:r>
              <a:rPr lang="en-US" sz="2800" dirty="0" smtClean="0"/>
              <a:t>Seat Pressure – </a:t>
            </a:r>
            <a:r>
              <a:rPr lang="en-US" sz="2800" dirty="0" err="1" smtClean="0"/>
              <a:t>Tekscan</a:t>
            </a:r>
            <a:r>
              <a:rPr lang="en-US" sz="2800" dirty="0" smtClean="0"/>
              <a:t> </a:t>
            </a:r>
            <a:r>
              <a:rPr lang="en-US" sz="2800" dirty="0" err="1" smtClean="0"/>
              <a:t>Conformat</a:t>
            </a:r>
            <a:endParaRPr lang="en-US" sz="2800" dirty="0"/>
          </a:p>
        </p:txBody>
      </p:sp>
      <p:sp>
        <p:nvSpPr>
          <p:cNvPr id="3" name="TextBox 2"/>
          <p:cNvSpPr txBox="1"/>
          <p:nvPr/>
        </p:nvSpPr>
        <p:spPr>
          <a:xfrm>
            <a:off x="1063983" y="1632180"/>
            <a:ext cx="10393251" cy="1754326"/>
          </a:xfrm>
          <a:prstGeom prst="rect">
            <a:avLst/>
          </a:prstGeom>
          <a:noFill/>
        </p:spPr>
        <p:txBody>
          <a:bodyPr wrap="square" rtlCol="0">
            <a:spAutoFit/>
          </a:bodyPr>
          <a:lstStyle/>
          <a:p>
            <a:r>
              <a:rPr lang="en-US" dirty="0" smtClean="0"/>
              <a:t>CONVERSATION WITH TEKSCAN SELLER IN SINGAPORE:</a:t>
            </a:r>
          </a:p>
          <a:p>
            <a:endParaRPr lang="en-US" dirty="0"/>
          </a:p>
          <a:p>
            <a:r>
              <a:rPr lang="en-US" dirty="0" smtClean="0"/>
              <a:t>An extremely comfortable chair with sensors provided at the back and on seat. The price ranges from 40-60K for a wireless system with/without SDK. </a:t>
            </a:r>
          </a:p>
          <a:p>
            <a:endParaRPr lang="en-US" dirty="0"/>
          </a:p>
          <a:p>
            <a:endParaRPr lang="en-US" dirty="0"/>
          </a:p>
        </p:txBody>
      </p:sp>
      <p:sp>
        <p:nvSpPr>
          <p:cNvPr id="4" name="Slide Number Placeholder 3"/>
          <p:cNvSpPr>
            <a:spLocks noGrp="1"/>
          </p:cNvSpPr>
          <p:nvPr>
            <p:ph type="sldNum" sz="quarter" idx="12"/>
          </p:nvPr>
        </p:nvSpPr>
        <p:spPr/>
        <p:txBody>
          <a:bodyPr/>
          <a:lstStyle/>
          <a:p>
            <a:fld id="{70D1B921-BECE-4698-9825-7E518C76CBF2}" type="slidenum">
              <a:rPr lang="en-US" smtClean="0"/>
              <a:t>15</a:t>
            </a:fld>
            <a:endParaRPr lang="en-US"/>
          </a:p>
        </p:txBody>
      </p:sp>
      <p:pic>
        <p:nvPicPr>
          <p:cNvPr id="4100" name="Picture 4" descr="https://www.tekscan.com/sites/default/files/styles/product_image/public/CONFORMat%20Product%20Image_0.jpg?itok=wsVl6MW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82168" y="2874035"/>
            <a:ext cx="3675443" cy="3167566"/>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With CONFORMat software easily identify high pressure areas (in red) and view peak pressure (^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33826" y="2874035"/>
            <a:ext cx="3991423" cy="32020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15431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0D1B921-BECE-4698-9825-7E518C76CBF2}" type="slidenum">
              <a:rPr lang="en-US" smtClean="0"/>
              <a:t>16</a:t>
            </a:fld>
            <a:endParaRPr lang="en-US"/>
          </a:p>
        </p:txBody>
      </p:sp>
      <p:sp>
        <p:nvSpPr>
          <p:cNvPr id="3" name="TextBox 2"/>
          <p:cNvSpPr txBox="1"/>
          <p:nvPr/>
        </p:nvSpPr>
        <p:spPr>
          <a:xfrm>
            <a:off x="4790940" y="759854"/>
            <a:ext cx="1822935" cy="461665"/>
          </a:xfrm>
          <a:prstGeom prst="rect">
            <a:avLst/>
          </a:prstGeom>
          <a:noFill/>
        </p:spPr>
        <p:txBody>
          <a:bodyPr wrap="none" rtlCol="0">
            <a:spAutoFit/>
          </a:bodyPr>
          <a:lstStyle/>
          <a:p>
            <a:pPr algn="ctr"/>
            <a:r>
              <a:rPr lang="en-US" sz="2400" dirty="0" smtClean="0"/>
              <a:t>CONTENTS</a:t>
            </a:r>
          </a:p>
        </p:txBody>
      </p:sp>
      <p:sp>
        <p:nvSpPr>
          <p:cNvPr id="5" name="TextBox 4"/>
          <p:cNvSpPr txBox="1"/>
          <p:nvPr/>
        </p:nvSpPr>
        <p:spPr>
          <a:xfrm>
            <a:off x="1506116" y="1390918"/>
            <a:ext cx="8590208" cy="6247864"/>
          </a:xfrm>
          <a:prstGeom prst="rect">
            <a:avLst/>
          </a:prstGeom>
          <a:noFill/>
        </p:spPr>
        <p:txBody>
          <a:bodyPr wrap="square" rtlCol="0">
            <a:spAutoFit/>
          </a:bodyPr>
          <a:lstStyle/>
          <a:p>
            <a:pPr marL="457200" indent="-457200">
              <a:buFont typeface="+mj-lt"/>
              <a:buAutoNum type="arabicParenR"/>
            </a:pPr>
            <a:r>
              <a:rPr lang="en-US" sz="2000" b="1" dirty="0"/>
              <a:t>Objective</a:t>
            </a:r>
          </a:p>
          <a:p>
            <a:pPr marL="457200" indent="-457200">
              <a:buFont typeface="+mj-lt"/>
              <a:buAutoNum type="arabicParenR"/>
            </a:pPr>
            <a:r>
              <a:rPr lang="en-US" sz="2000" b="1" dirty="0" smtClean="0"/>
              <a:t>Scenario</a:t>
            </a:r>
          </a:p>
          <a:p>
            <a:pPr marL="457200" indent="-457200">
              <a:buFont typeface="+mj-lt"/>
              <a:buAutoNum type="arabicParenR"/>
            </a:pPr>
            <a:r>
              <a:rPr lang="en-US" sz="2000" b="1" dirty="0" smtClean="0"/>
              <a:t>Equipment</a:t>
            </a:r>
            <a:endParaRPr lang="en-US" sz="2000" b="1" dirty="0"/>
          </a:p>
          <a:p>
            <a:r>
              <a:rPr lang="en-US" sz="2000" dirty="0"/>
              <a:t>    a) </a:t>
            </a:r>
            <a:r>
              <a:rPr lang="en-US" sz="2000" dirty="0" smtClean="0"/>
              <a:t> Eye </a:t>
            </a:r>
            <a:r>
              <a:rPr lang="en-US" sz="2000" dirty="0"/>
              <a:t>trackers</a:t>
            </a:r>
          </a:p>
          <a:p>
            <a:r>
              <a:rPr lang="en-US" sz="2000" dirty="0"/>
              <a:t>    b) </a:t>
            </a:r>
            <a:r>
              <a:rPr lang="en-US" sz="2000" dirty="0" smtClean="0"/>
              <a:t> Facial </a:t>
            </a:r>
            <a:r>
              <a:rPr lang="en-US" sz="2000" dirty="0"/>
              <a:t>Expression</a:t>
            </a:r>
          </a:p>
          <a:p>
            <a:r>
              <a:rPr lang="en-US" sz="2000" dirty="0"/>
              <a:t>    c) </a:t>
            </a:r>
            <a:r>
              <a:rPr lang="en-US" sz="2000" dirty="0" smtClean="0"/>
              <a:t> ECG</a:t>
            </a:r>
            <a:endParaRPr lang="en-US" sz="2000" dirty="0"/>
          </a:p>
          <a:p>
            <a:r>
              <a:rPr lang="en-US" sz="2000" dirty="0"/>
              <a:t>    d) </a:t>
            </a:r>
            <a:r>
              <a:rPr lang="en-US" sz="2000" dirty="0" smtClean="0"/>
              <a:t> GSR</a:t>
            </a:r>
            <a:endParaRPr lang="en-US" sz="2000" dirty="0"/>
          </a:p>
          <a:p>
            <a:r>
              <a:rPr lang="en-US" sz="2000" dirty="0"/>
              <a:t>    e) </a:t>
            </a:r>
            <a:r>
              <a:rPr lang="en-US" sz="2000" dirty="0" smtClean="0"/>
              <a:t> Hand </a:t>
            </a:r>
            <a:r>
              <a:rPr lang="en-US" sz="2000" dirty="0"/>
              <a:t>Movement </a:t>
            </a:r>
          </a:p>
          <a:p>
            <a:r>
              <a:rPr lang="en-US" sz="2000" dirty="0"/>
              <a:t>    f) </a:t>
            </a:r>
            <a:r>
              <a:rPr lang="en-US" sz="2000" dirty="0" smtClean="0"/>
              <a:t> EEG</a:t>
            </a:r>
            <a:endParaRPr lang="en-US" sz="2000" dirty="0"/>
          </a:p>
          <a:p>
            <a:r>
              <a:rPr lang="en-US" sz="2000" dirty="0"/>
              <a:t>    g)  Seat pressure</a:t>
            </a:r>
          </a:p>
          <a:p>
            <a:r>
              <a:rPr lang="en-US" sz="2000" dirty="0">
                <a:solidFill>
                  <a:schemeClr val="bg2">
                    <a:lumMod val="75000"/>
                  </a:schemeClr>
                </a:solidFill>
              </a:rPr>
              <a:t>   </a:t>
            </a:r>
          </a:p>
          <a:p>
            <a:pPr marL="457200" indent="-457200">
              <a:buAutoNum type="arabicParenR" startAt="4"/>
            </a:pPr>
            <a:r>
              <a:rPr lang="en-US" sz="2000" b="1" dirty="0"/>
              <a:t>I</a:t>
            </a:r>
            <a:r>
              <a:rPr lang="en-US" sz="2000" b="1" dirty="0" smtClean="0"/>
              <a:t>ntegration solutions</a:t>
            </a:r>
            <a:endParaRPr lang="en-US" sz="2000" b="1" dirty="0"/>
          </a:p>
          <a:p>
            <a:r>
              <a:rPr lang="en-US" sz="2000" dirty="0" smtClean="0">
                <a:solidFill>
                  <a:schemeClr val="tx1">
                    <a:lumMod val="50000"/>
                    <a:lumOff val="50000"/>
                  </a:schemeClr>
                </a:solidFill>
              </a:rPr>
              <a:t>    a) IMOTIONS </a:t>
            </a:r>
          </a:p>
          <a:p>
            <a:r>
              <a:rPr lang="en-US" sz="2000" dirty="0">
                <a:solidFill>
                  <a:schemeClr val="bg2"/>
                </a:solidFill>
              </a:rPr>
              <a:t> </a:t>
            </a:r>
            <a:r>
              <a:rPr lang="en-US" sz="2000" dirty="0" smtClean="0">
                <a:solidFill>
                  <a:schemeClr val="bg2"/>
                </a:solidFill>
              </a:rPr>
              <a:t>   </a:t>
            </a:r>
            <a:r>
              <a:rPr lang="en-US" sz="2000" dirty="0" smtClean="0">
                <a:solidFill>
                  <a:schemeClr val="tx1">
                    <a:lumMod val="50000"/>
                    <a:lumOff val="50000"/>
                  </a:schemeClr>
                </a:solidFill>
              </a:rPr>
              <a:t>b) NOLDUS</a:t>
            </a:r>
            <a:endParaRPr lang="en-US" sz="2000" dirty="0">
              <a:solidFill>
                <a:schemeClr val="tx1">
                  <a:lumMod val="50000"/>
                  <a:lumOff val="50000"/>
                </a:schemeClr>
              </a:solidFill>
            </a:endParaRPr>
          </a:p>
          <a:p>
            <a:r>
              <a:rPr lang="en-US" sz="2000" dirty="0" smtClean="0">
                <a:solidFill>
                  <a:schemeClr val="bg2">
                    <a:lumMod val="75000"/>
                  </a:schemeClr>
                </a:solidFill>
              </a:rPr>
              <a:t>5)    Comparing </a:t>
            </a:r>
            <a:r>
              <a:rPr lang="en-US" sz="2000" dirty="0">
                <a:solidFill>
                  <a:schemeClr val="bg2">
                    <a:lumMod val="75000"/>
                  </a:schemeClr>
                </a:solidFill>
              </a:rPr>
              <a:t>platforms</a:t>
            </a:r>
          </a:p>
          <a:p>
            <a:pPr marL="457200" indent="-457200">
              <a:buAutoNum type="arabicParenR" startAt="4"/>
            </a:pPr>
            <a:endParaRPr lang="en-US" sz="2000" dirty="0"/>
          </a:p>
          <a:p>
            <a:pPr marL="457200" indent="-457200">
              <a:buFont typeface="+mj-lt"/>
              <a:buAutoNum type="arabicParenR"/>
            </a:pPr>
            <a:endParaRPr lang="en-US" sz="2000" dirty="0"/>
          </a:p>
          <a:p>
            <a:pPr marL="457200" indent="-457200">
              <a:buFont typeface="+mj-lt"/>
              <a:buAutoNum type="arabicParenR"/>
            </a:pPr>
            <a:endParaRPr lang="en-US" sz="2000" dirty="0"/>
          </a:p>
          <a:p>
            <a:pPr marL="457200" indent="-457200">
              <a:buFont typeface="+mj-lt"/>
              <a:buAutoNum type="arabicParenR"/>
            </a:pPr>
            <a:endParaRPr lang="en-US" sz="2000" dirty="0"/>
          </a:p>
          <a:p>
            <a:endParaRPr lang="en-US" sz="2000" dirty="0"/>
          </a:p>
        </p:txBody>
      </p:sp>
    </p:spTree>
    <p:extLst>
      <p:ext uri="{BB962C8B-B14F-4D97-AF65-F5344CB8AC3E}">
        <p14:creationId xmlns:p14="http://schemas.microsoft.com/office/powerpoint/2010/main" val="335049813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0D1B921-BECE-4698-9825-7E518C76CBF2}" type="slidenum">
              <a:rPr lang="en-US" smtClean="0"/>
              <a:t>17</a:t>
            </a:fld>
            <a:endParaRPr lang="en-US"/>
          </a:p>
        </p:txBody>
      </p:sp>
      <p:sp>
        <p:nvSpPr>
          <p:cNvPr id="3" name="TextBox 2"/>
          <p:cNvSpPr txBox="1"/>
          <p:nvPr/>
        </p:nvSpPr>
        <p:spPr>
          <a:xfrm>
            <a:off x="4719403" y="669702"/>
            <a:ext cx="2473754" cy="461665"/>
          </a:xfrm>
          <a:prstGeom prst="rect">
            <a:avLst/>
          </a:prstGeom>
          <a:noFill/>
        </p:spPr>
        <p:txBody>
          <a:bodyPr wrap="none" rtlCol="0">
            <a:spAutoFit/>
          </a:bodyPr>
          <a:lstStyle/>
          <a:p>
            <a:r>
              <a:rPr lang="en-US" sz="2400" b="1" dirty="0" smtClean="0"/>
              <a:t>INTEGRATION</a:t>
            </a:r>
            <a:endParaRPr lang="en-US" sz="2400" b="1" dirty="0"/>
          </a:p>
        </p:txBody>
      </p:sp>
      <p:pic>
        <p:nvPicPr>
          <p:cNvPr id="6146" name="Picture 2" descr="Image result for INTEGRATE EYE TRACKER FACIAL EXPRESSION ECG EEG ET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8660" y="1491197"/>
            <a:ext cx="8795241" cy="46175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018973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48139" y="618187"/>
            <a:ext cx="10755725" cy="6124754"/>
          </a:xfrm>
          <a:prstGeom prst="rect">
            <a:avLst/>
          </a:prstGeom>
          <a:noFill/>
        </p:spPr>
        <p:txBody>
          <a:bodyPr wrap="square" rtlCol="0">
            <a:spAutoFit/>
          </a:bodyPr>
          <a:lstStyle/>
          <a:p>
            <a:pPr algn="ctr"/>
            <a:r>
              <a:rPr lang="en-US" dirty="0"/>
              <a:t> </a:t>
            </a:r>
            <a:r>
              <a:rPr lang="en-US" sz="3200" b="1" dirty="0" smtClean="0"/>
              <a:t>What are the existing integration platforms?</a:t>
            </a:r>
            <a:r>
              <a:rPr lang="en-US" dirty="0"/>
              <a:t/>
            </a:r>
            <a:br>
              <a:rPr lang="en-US" dirty="0"/>
            </a:br>
            <a:endParaRPr lang="en-US" b="1" u="sng" dirty="0"/>
          </a:p>
          <a:p>
            <a:pPr algn="ctr"/>
            <a:endParaRPr lang="en-US" b="1" u="sng" dirty="0" smtClean="0"/>
          </a:p>
          <a:p>
            <a:r>
              <a:rPr lang="en-US" b="1" u="sng" dirty="0" smtClean="0"/>
              <a:t>                                (</a:t>
            </a:r>
            <a:r>
              <a:rPr lang="en-US" b="1" u="sng" dirty="0"/>
              <a:t>https://</a:t>
            </a:r>
            <a:r>
              <a:rPr lang="en-US" b="1" u="sng" dirty="0" smtClean="0"/>
              <a:t>imotions.com)</a:t>
            </a:r>
            <a:endParaRPr lang="en-US" dirty="0"/>
          </a:p>
          <a:p>
            <a:pPr algn="just"/>
            <a:r>
              <a:rPr lang="en-US" dirty="0" err="1"/>
              <a:t>iMotions</a:t>
            </a:r>
            <a:r>
              <a:rPr lang="en-US" dirty="0"/>
              <a:t> </a:t>
            </a:r>
            <a:r>
              <a:rPr lang="en-US" dirty="0" smtClean="0"/>
              <a:t>is one of the leading hardware integration and synchronization </a:t>
            </a:r>
            <a:r>
              <a:rPr lang="en-US" dirty="0"/>
              <a:t>platform </a:t>
            </a:r>
            <a:r>
              <a:rPr lang="en-US" dirty="0" smtClean="0"/>
              <a:t>for biosensors since 2005 and is </a:t>
            </a:r>
            <a:r>
              <a:rPr lang="en-US" dirty="0"/>
              <a:t>trusted by some of the largest academic institutions and companies, powering labs and research all over the world.</a:t>
            </a:r>
            <a:r>
              <a:rPr lang="en-US" b="1" dirty="0"/>
              <a:t> </a:t>
            </a:r>
            <a:r>
              <a:rPr lang="en-US" dirty="0"/>
              <a:t> </a:t>
            </a:r>
            <a:r>
              <a:rPr lang="en-US" dirty="0" smtClean="0"/>
              <a:t>It is headquartered </a:t>
            </a:r>
            <a:r>
              <a:rPr lang="en-US" dirty="0"/>
              <a:t>in Copenhagen, Denmark with USA office in </a:t>
            </a:r>
            <a:r>
              <a:rPr lang="en-US" dirty="0" smtClean="0"/>
              <a:t>downtown </a:t>
            </a:r>
            <a:r>
              <a:rPr lang="en-US" dirty="0"/>
              <a:t>Boston, Massachusetts, United States. </a:t>
            </a:r>
            <a:endParaRPr lang="en-US" b="1" dirty="0" smtClean="0"/>
          </a:p>
          <a:p>
            <a:endParaRPr lang="en-US" dirty="0" smtClean="0"/>
          </a:p>
          <a:p>
            <a:r>
              <a:rPr lang="en-US" dirty="0" smtClean="0"/>
              <a:t>                                      </a:t>
            </a:r>
            <a:endParaRPr lang="en-US" dirty="0"/>
          </a:p>
          <a:p>
            <a:r>
              <a:rPr lang="en-US" dirty="0"/>
              <a:t>                                   (http://www.noldus.com/)</a:t>
            </a:r>
            <a:endParaRPr lang="en-US" dirty="0" smtClean="0"/>
          </a:p>
          <a:p>
            <a:r>
              <a:rPr lang="en-US" dirty="0" smtClean="0"/>
              <a:t>Noldus </a:t>
            </a:r>
            <a:r>
              <a:rPr lang="en-US" dirty="0"/>
              <a:t>Information Technology develops and delivers innovative software and hardware solutions and services for the measurement and analysis of behavior. These allow </a:t>
            </a:r>
            <a:r>
              <a:rPr lang="en-US" dirty="0" smtClean="0"/>
              <a:t>the </a:t>
            </a:r>
            <a:r>
              <a:rPr lang="en-US" dirty="0"/>
              <a:t>customers to advance their research, product development, training, and education. </a:t>
            </a:r>
            <a:r>
              <a:rPr lang="en-US" dirty="0" smtClean="0"/>
              <a:t> Noldus </a:t>
            </a:r>
            <a:r>
              <a:rPr lang="en-US" dirty="0"/>
              <a:t>has offices across Europe, North America, and China and is represented by a worldwide network of distributors.</a:t>
            </a:r>
          </a:p>
          <a:p>
            <a:endParaRPr lang="en-US" dirty="0"/>
          </a:p>
          <a:p>
            <a:endParaRPr lang="en-US" dirty="0" smtClean="0"/>
          </a:p>
          <a:p>
            <a:r>
              <a:rPr lang="en-US" dirty="0"/>
              <a:t>                                                 (https://www.biopac.com/)</a:t>
            </a:r>
          </a:p>
          <a:p>
            <a:r>
              <a:rPr lang="en-US" dirty="0" smtClean="0"/>
              <a:t>It provides integration of hardware to </a:t>
            </a:r>
            <a:r>
              <a:rPr lang="en-US" dirty="0"/>
              <a:t>measure </a:t>
            </a:r>
            <a:r>
              <a:rPr lang="en-US" dirty="0" smtClean="0"/>
              <a:t>mostly physiology</a:t>
            </a:r>
            <a:r>
              <a:rPr lang="en-US" dirty="0"/>
              <a:t> anywhere, anytime, from any </a:t>
            </a:r>
            <a:r>
              <a:rPr lang="en-US" dirty="0" smtClean="0"/>
              <a:t>subject with innovative, compatible solutions that can be used by anyone for meaningful discovery &amp; high-quality, scientific interpretation.</a:t>
            </a:r>
          </a:p>
          <a:p>
            <a:endParaRPr lang="en-US" dirty="0" smtClean="0"/>
          </a:p>
          <a:p>
            <a:endParaRPr lang="en-US" dirty="0"/>
          </a:p>
        </p:txBody>
      </p:sp>
      <p:sp>
        <p:nvSpPr>
          <p:cNvPr id="3" name="Slide Number Placeholder 2"/>
          <p:cNvSpPr>
            <a:spLocks noGrp="1"/>
          </p:cNvSpPr>
          <p:nvPr>
            <p:ph type="sldNum" sz="quarter" idx="12"/>
          </p:nvPr>
        </p:nvSpPr>
        <p:spPr/>
        <p:txBody>
          <a:bodyPr/>
          <a:lstStyle/>
          <a:p>
            <a:fld id="{70D1B921-BECE-4698-9825-7E518C76CBF2}" type="slidenum">
              <a:rPr lang="en-US" smtClean="0"/>
              <a:t>18</a:t>
            </a:fld>
            <a:endParaRPr lang="en-US"/>
          </a:p>
        </p:txBody>
      </p:sp>
      <p:pic>
        <p:nvPicPr>
          <p:cNvPr id="7172" name="Picture 4" descr="Image result for imotions company location"/>
          <p:cNvPicPr>
            <a:picLocks noChangeAspect="1" noChangeArrowheads="1"/>
          </p:cNvPicPr>
          <p:nvPr/>
        </p:nvPicPr>
        <p:blipFill rotWithShape="1">
          <a:blip r:embed="rId2">
            <a:extLst>
              <a:ext uri="{28A0092B-C50C-407E-A947-70E740481C1C}">
                <a14:useLocalDpi xmlns:a14="http://schemas.microsoft.com/office/drawing/2010/main" val="0"/>
              </a:ext>
            </a:extLst>
          </a:blip>
          <a:srcRect t="35831" b="33070"/>
          <a:stretch/>
        </p:blipFill>
        <p:spPr bwMode="auto">
          <a:xfrm>
            <a:off x="848140" y="1390918"/>
            <a:ext cx="1905000" cy="592428"/>
          </a:xfrm>
          <a:prstGeom prst="rect">
            <a:avLst/>
          </a:prstGeom>
          <a:noFill/>
          <a:extLst>
            <a:ext uri="{909E8E84-426E-40DD-AFC4-6F175D3DCCD1}">
              <a14:hiddenFill xmlns:a14="http://schemas.microsoft.com/office/drawing/2010/main">
                <a:solidFill>
                  <a:srgbClr val="FFFFFF"/>
                </a:solidFill>
              </a14:hiddenFill>
            </a:ext>
          </a:extLst>
        </p:spPr>
      </p:pic>
      <p:pic>
        <p:nvPicPr>
          <p:cNvPr id="7176" name="Picture 8" descr="Image result for noldu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36821" y="3122904"/>
            <a:ext cx="1727637" cy="457424"/>
          </a:xfrm>
          <a:prstGeom prst="rect">
            <a:avLst/>
          </a:prstGeom>
          <a:noFill/>
          <a:extLst>
            <a:ext uri="{909E8E84-426E-40DD-AFC4-6F175D3DCCD1}">
              <a14:hiddenFill xmlns:a14="http://schemas.microsoft.com/office/drawing/2010/main">
                <a:solidFill>
                  <a:srgbClr val="FFFFFF"/>
                </a:solidFill>
              </a14:hiddenFill>
            </a:ext>
          </a:extLst>
        </p:spPr>
      </p:pic>
      <p:pic>
        <p:nvPicPr>
          <p:cNvPr id="7178" name="Picture 10" descr="Image result for biopac"/>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8138" y="5087155"/>
            <a:ext cx="2809462" cy="4459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360199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0D1B921-BECE-4698-9825-7E518C76CBF2}" type="slidenum">
              <a:rPr lang="en-US" smtClean="0"/>
              <a:t>19</a:t>
            </a:fld>
            <a:endParaRPr lang="en-US"/>
          </a:p>
        </p:txBody>
      </p:sp>
      <p:sp>
        <p:nvSpPr>
          <p:cNvPr id="3" name="TextBox 2"/>
          <p:cNvSpPr txBox="1"/>
          <p:nvPr/>
        </p:nvSpPr>
        <p:spPr>
          <a:xfrm>
            <a:off x="4790940" y="759854"/>
            <a:ext cx="1822935" cy="461665"/>
          </a:xfrm>
          <a:prstGeom prst="rect">
            <a:avLst/>
          </a:prstGeom>
          <a:noFill/>
        </p:spPr>
        <p:txBody>
          <a:bodyPr wrap="none" rtlCol="0">
            <a:spAutoFit/>
          </a:bodyPr>
          <a:lstStyle/>
          <a:p>
            <a:pPr algn="ctr"/>
            <a:r>
              <a:rPr lang="en-US" sz="2400" dirty="0" smtClean="0"/>
              <a:t>CONTENTS</a:t>
            </a:r>
          </a:p>
        </p:txBody>
      </p:sp>
      <p:sp>
        <p:nvSpPr>
          <p:cNvPr id="5" name="TextBox 4"/>
          <p:cNvSpPr txBox="1"/>
          <p:nvPr/>
        </p:nvSpPr>
        <p:spPr>
          <a:xfrm>
            <a:off x="1506116" y="1390918"/>
            <a:ext cx="8590208" cy="6247864"/>
          </a:xfrm>
          <a:prstGeom prst="rect">
            <a:avLst/>
          </a:prstGeom>
          <a:noFill/>
        </p:spPr>
        <p:txBody>
          <a:bodyPr wrap="square" rtlCol="0">
            <a:spAutoFit/>
          </a:bodyPr>
          <a:lstStyle/>
          <a:p>
            <a:pPr marL="457200" indent="-457200">
              <a:buFont typeface="+mj-lt"/>
              <a:buAutoNum type="arabicParenR"/>
            </a:pPr>
            <a:r>
              <a:rPr lang="en-US" sz="2000" b="1" dirty="0"/>
              <a:t>Objective</a:t>
            </a:r>
          </a:p>
          <a:p>
            <a:pPr marL="457200" indent="-457200">
              <a:buFont typeface="+mj-lt"/>
              <a:buAutoNum type="arabicParenR"/>
            </a:pPr>
            <a:r>
              <a:rPr lang="en-US" sz="2000" b="1" dirty="0" smtClean="0"/>
              <a:t>Scenario</a:t>
            </a:r>
          </a:p>
          <a:p>
            <a:pPr marL="457200" indent="-457200">
              <a:buFont typeface="+mj-lt"/>
              <a:buAutoNum type="arabicParenR"/>
            </a:pPr>
            <a:r>
              <a:rPr lang="en-US" sz="2000" b="1" dirty="0" smtClean="0"/>
              <a:t>Equipment</a:t>
            </a:r>
            <a:endParaRPr lang="en-US" sz="2000" b="1" dirty="0"/>
          </a:p>
          <a:p>
            <a:r>
              <a:rPr lang="en-US" sz="2000" dirty="0"/>
              <a:t>    a) </a:t>
            </a:r>
            <a:r>
              <a:rPr lang="en-US" sz="2000" dirty="0" smtClean="0"/>
              <a:t> Eye </a:t>
            </a:r>
            <a:r>
              <a:rPr lang="en-US" sz="2000" dirty="0"/>
              <a:t>trackers</a:t>
            </a:r>
          </a:p>
          <a:p>
            <a:r>
              <a:rPr lang="en-US" sz="2000" dirty="0"/>
              <a:t>    b) </a:t>
            </a:r>
            <a:r>
              <a:rPr lang="en-US" sz="2000" dirty="0" smtClean="0"/>
              <a:t> Facial </a:t>
            </a:r>
            <a:r>
              <a:rPr lang="en-US" sz="2000" dirty="0"/>
              <a:t>Expression</a:t>
            </a:r>
          </a:p>
          <a:p>
            <a:r>
              <a:rPr lang="en-US" sz="2000" dirty="0"/>
              <a:t>    c) </a:t>
            </a:r>
            <a:r>
              <a:rPr lang="en-US" sz="2000" dirty="0" smtClean="0"/>
              <a:t> ECG</a:t>
            </a:r>
            <a:endParaRPr lang="en-US" sz="2000" dirty="0"/>
          </a:p>
          <a:p>
            <a:r>
              <a:rPr lang="en-US" sz="2000" dirty="0"/>
              <a:t>    d) </a:t>
            </a:r>
            <a:r>
              <a:rPr lang="en-US" sz="2000" dirty="0" smtClean="0"/>
              <a:t> GSR</a:t>
            </a:r>
            <a:endParaRPr lang="en-US" sz="2000" dirty="0"/>
          </a:p>
          <a:p>
            <a:r>
              <a:rPr lang="en-US" sz="2000" dirty="0"/>
              <a:t>    e) </a:t>
            </a:r>
            <a:r>
              <a:rPr lang="en-US" sz="2000" dirty="0" smtClean="0"/>
              <a:t> Hand </a:t>
            </a:r>
            <a:r>
              <a:rPr lang="en-US" sz="2000" dirty="0"/>
              <a:t>Movement </a:t>
            </a:r>
          </a:p>
          <a:p>
            <a:r>
              <a:rPr lang="en-US" sz="2000" dirty="0"/>
              <a:t>    f) </a:t>
            </a:r>
            <a:r>
              <a:rPr lang="en-US" sz="2000" dirty="0" smtClean="0"/>
              <a:t> EEG</a:t>
            </a:r>
            <a:endParaRPr lang="en-US" sz="2000" dirty="0"/>
          </a:p>
          <a:p>
            <a:r>
              <a:rPr lang="en-US" sz="2000" dirty="0"/>
              <a:t>    g)  Seat pressure</a:t>
            </a:r>
          </a:p>
          <a:p>
            <a:r>
              <a:rPr lang="en-US" sz="2000" dirty="0">
                <a:solidFill>
                  <a:schemeClr val="bg2">
                    <a:lumMod val="75000"/>
                  </a:schemeClr>
                </a:solidFill>
              </a:rPr>
              <a:t>   </a:t>
            </a:r>
          </a:p>
          <a:p>
            <a:pPr marL="457200" indent="-457200">
              <a:buAutoNum type="arabicParenR" startAt="4"/>
            </a:pPr>
            <a:r>
              <a:rPr lang="en-US" sz="2000" b="1" dirty="0"/>
              <a:t>I</a:t>
            </a:r>
            <a:r>
              <a:rPr lang="en-US" sz="2000" b="1" dirty="0" smtClean="0"/>
              <a:t>ntegration solutions</a:t>
            </a:r>
            <a:endParaRPr lang="en-US" sz="2000" b="1" dirty="0"/>
          </a:p>
          <a:p>
            <a:r>
              <a:rPr lang="en-US" sz="2000" dirty="0" smtClean="0"/>
              <a:t>    a) IMOTIONS </a:t>
            </a:r>
          </a:p>
          <a:p>
            <a:r>
              <a:rPr lang="en-US" sz="2000" dirty="0">
                <a:solidFill>
                  <a:schemeClr val="bg2"/>
                </a:solidFill>
              </a:rPr>
              <a:t> </a:t>
            </a:r>
            <a:r>
              <a:rPr lang="en-US" sz="2000" dirty="0" smtClean="0">
                <a:solidFill>
                  <a:schemeClr val="bg2"/>
                </a:solidFill>
              </a:rPr>
              <a:t>   </a:t>
            </a:r>
            <a:r>
              <a:rPr lang="en-US" sz="2000" dirty="0" smtClean="0">
                <a:solidFill>
                  <a:schemeClr val="tx1">
                    <a:lumMod val="50000"/>
                    <a:lumOff val="50000"/>
                  </a:schemeClr>
                </a:solidFill>
              </a:rPr>
              <a:t>b) NOLDUS</a:t>
            </a:r>
            <a:endParaRPr lang="en-US" sz="2000" dirty="0">
              <a:solidFill>
                <a:schemeClr val="tx1">
                  <a:lumMod val="50000"/>
                  <a:lumOff val="50000"/>
                </a:schemeClr>
              </a:solidFill>
            </a:endParaRPr>
          </a:p>
          <a:p>
            <a:r>
              <a:rPr lang="en-US" sz="2000" dirty="0" smtClean="0">
                <a:solidFill>
                  <a:schemeClr val="bg2">
                    <a:lumMod val="75000"/>
                  </a:schemeClr>
                </a:solidFill>
              </a:rPr>
              <a:t>5)   Comparing </a:t>
            </a:r>
            <a:r>
              <a:rPr lang="en-US" sz="2000" dirty="0">
                <a:solidFill>
                  <a:schemeClr val="bg2">
                    <a:lumMod val="75000"/>
                  </a:schemeClr>
                </a:solidFill>
              </a:rPr>
              <a:t>platforms</a:t>
            </a:r>
          </a:p>
          <a:p>
            <a:pPr marL="457200" indent="-457200">
              <a:buAutoNum type="arabicParenR" startAt="4"/>
            </a:pPr>
            <a:endParaRPr lang="en-US" sz="2000" dirty="0"/>
          </a:p>
          <a:p>
            <a:pPr marL="457200" indent="-457200">
              <a:buFont typeface="+mj-lt"/>
              <a:buAutoNum type="arabicParenR"/>
            </a:pPr>
            <a:endParaRPr lang="en-US" sz="2000" dirty="0"/>
          </a:p>
          <a:p>
            <a:pPr marL="457200" indent="-457200">
              <a:buFont typeface="+mj-lt"/>
              <a:buAutoNum type="arabicParenR"/>
            </a:pPr>
            <a:endParaRPr lang="en-US" sz="2000" dirty="0"/>
          </a:p>
          <a:p>
            <a:pPr marL="457200" indent="-457200">
              <a:buFont typeface="+mj-lt"/>
              <a:buAutoNum type="arabicParenR"/>
            </a:pPr>
            <a:endParaRPr lang="en-US" sz="2000" dirty="0"/>
          </a:p>
          <a:p>
            <a:endParaRPr lang="en-US" sz="2000" dirty="0"/>
          </a:p>
        </p:txBody>
      </p:sp>
    </p:spTree>
    <p:extLst>
      <p:ext uri="{BB962C8B-B14F-4D97-AF65-F5344CB8AC3E}">
        <p14:creationId xmlns:p14="http://schemas.microsoft.com/office/powerpoint/2010/main" val="407547381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0D1B921-BECE-4698-9825-7E518C76CBF2}" type="slidenum">
              <a:rPr lang="en-US" smtClean="0"/>
              <a:t>2</a:t>
            </a:fld>
            <a:endParaRPr lang="en-US"/>
          </a:p>
        </p:txBody>
      </p:sp>
      <p:sp>
        <p:nvSpPr>
          <p:cNvPr id="3" name="TextBox 2"/>
          <p:cNvSpPr txBox="1"/>
          <p:nvPr/>
        </p:nvSpPr>
        <p:spPr>
          <a:xfrm>
            <a:off x="4790940" y="759854"/>
            <a:ext cx="1822935" cy="461665"/>
          </a:xfrm>
          <a:prstGeom prst="rect">
            <a:avLst/>
          </a:prstGeom>
          <a:noFill/>
        </p:spPr>
        <p:txBody>
          <a:bodyPr wrap="none" rtlCol="0">
            <a:spAutoFit/>
          </a:bodyPr>
          <a:lstStyle/>
          <a:p>
            <a:pPr algn="ctr"/>
            <a:r>
              <a:rPr lang="en-US" sz="2400" dirty="0" smtClean="0"/>
              <a:t>CONTENTS</a:t>
            </a:r>
          </a:p>
        </p:txBody>
      </p:sp>
      <p:sp>
        <p:nvSpPr>
          <p:cNvPr id="5" name="TextBox 4"/>
          <p:cNvSpPr txBox="1"/>
          <p:nvPr/>
        </p:nvSpPr>
        <p:spPr>
          <a:xfrm>
            <a:off x="1506116" y="1403797"/>
            <a:ext cx="8590208" cy="6247864"/>
          </a:xfrm>
          <a:prstGeom prst="rect">
            <a:avLst/>
          </a:prstGeom>
          <a:noFill/>
        </p:spPr>
        <p:txBody>
          <a:bodyPr wrap="square" rtlCol="0">
            <a:spAutoFit/>
          </a:bodyPr>
          <a:lstStyle/>
          <a:p>
            <a:pPr marL="457200" indent="-457200">
              <a:buFont typeface="+mj-lt"/>
              <a:buAutoNum type="arabicParenR"/>
            </a:pPr>
            <a:r>
              <a:rPr lang="en-US" sz="2000" b="1" dirty="0"/>
              <a:t>Objective</a:t>
            </a:r>
          </a:p>
          <a:p>
            <a:pPr marL="457200" indent="-457200">
              <a:buFont typeface="+mj-lt"/>
              <a:buAutoNum type="arabicParenR"/>
            </a:pPr>
            <a:r>
              <a:rPr lang="en-US" sz="2000" dirty="0" smtClean="0">
                <a:solidFill>
                  <a:schemeClr val="tx1">
                    <a:lumMod val="50000"/>
                    <a:lumOff val="50000"/>
                  </a:schemeClr>
                </a:solidFill>
              </a:rPr>
              <a:t>Scenario</a:t>
            </a:r>
          </a:p>
          <a:p>
            <a:pPr marL="457200" indent="-457200">
              <a:buFont typeface="+mj-lt"/>
              <a:buAutoNum type="arabicParenR"/>
            </a:pPr>
            <a:r>
              <a:rPr lang="en-US" sz="2000" dirty="0" smtClean="0">
                <a:solidFill>
                  <a:schemeClr val="tx1">
                    <a:lumMod val="50000"/>
                    <a:lumOff val="50000"/>
                  </a:schemeClr>
                </a:solidFill>
              </a:rPr>
              <a:t>Equipment</a:t>
            </a:r>
            <a:endParaRPr lang="en-US" sz="2000" dirty="0">
              <a:solidFill>
                <a:schemeClr val="tx1">
                  <a:lumMod val="50000"/>
                  <a:lumOff val="50000"/>
                </a:schemeClr>
              </a:solidFill>
            </a:endParaRPr>
          </a:p>
          <a:p>
            <a:r>
              <a:rPr lang="en-US" sz="2000" dirty="0">
                <a:solidFill>
                  <a:schemeClr val="tx1">
                    <a:lumMod val="50000"/>
                    <a:lumOff val="50000"/>
                  </a:schemeClr>
                </a:solidFill>
              </a:rPr>
              <a:t>    a) </a:t>
            </a:r>
            <a:r>
              <a:rPr lang="en-US" sz="2000" dirty="0" smtClean="0">
                <a:solidFill>
                  <a:schemeClr val="tx1">
                    <a:lumMod val="50000"/>
                    <a:lumOff val="50000"/>
                  </a:schemeClr>
                </a:solidFill>
              </a:rPr>
              <a:t> Eye </a:t>
            </a:r>
            <a:r>
              <a:rPr lang="en-US" sz="2000" dirty="0">
                <a:solidFill>
                  <a:schemeClr val="tx1">
                    <a:lumMod val="50000"/>
                    <a:lumOff val="50000"/>
                  </a:schemeClr>
                </a:solidFill>
              </a:rPr>
              <a:t>trackers</a:t>
            </a:r>
          </a:p>
          <a:p>
            <a:r>
              <a:rPr lang="en-US" sz="2000" dirty="0">
                <a:solidFill>
                  <a:schemeClr val="tx1">
                    <a:lumMod val="50000"/>
                    <a:lumOff val="50000"/>
                  </a:schemeClr>
                </a:solidFill>
              </a:rPr>
              <a:t>    b) </a:t>
            </a:r>
            <a:r>
              <a:rPr lang="en-US" sz="2000" dirty="0" smtClean="0">
                <a:solidFill>
                  <a:schemeClr val="tx1">
                    <a:lumMod val="50000"/>
                    <a:lumOff val="50000"/>
                  </a:schemeClr>
                </a:solidFill>
              </a:rPr>
              <a:t> Facial </a:t>
            </a:r>
            <a:r>
              <a:rPr lang="en-US" sz="2000" dirty="0">
                <a:solidFill>
                  <a:schemeClr val="tx1">
                    <a:lumMod val="50000"/>
                    <a:lumOff val="50000"/>
                  </a:schemeClr>
                </a:solidFill>
              </a:rPr>
              <a:t>Expression</a:t>
            </a:r>
          </a:p>
          <a:p>
            <a:r>
              <a:rPr lang="en-US" sz="2000" dirty="0">
                <a:solidFill>
                  <a:schemeClr val="tx1">
                    <a:lumMod val="50000"/>
                    <a:lumOff val="50000"/>
                  </a:schemeClr>
                </a:solidFill>
              </a:rPr>
              <a:t>    c) </a:t>
            </a:r>
            <a:r>
              <a:rPr lang="en-US" sz="2000" dirty="0" smtClean="0">
                <a:solidFill>
                  <a:schemeClr val="tx1">
                    <a:lumMod val="50000"/>
                    <a:lumOff val="50000"/>
                  </a:schemeClr>
                </a:solidFill>
              </a:rPr>
              <a:t> ECG</a:t>
            </a:r>
            <a:endParaRPr lang="en-US" sz="2000" dirty="0">
              <a:solidFill>
                <a:schemeClr val="tx1">
                  <a:lumMod val="50000"/>
                  <a:lumOff val="50000"/>
                </a:schemeClr>
              </a:solidFill>
            </a:endParaRPr>
          </a:p>
          <a:p>
            <a:r>
              <a:rPr lang="en-US" sz="2000" dirty="0">
                <a:solidFill>
                  <a:schemeClr val="tx1">
                    <a:lumMod val="50000"/>
                    <a:lumOff val="50000"/>
                  </a:schemeClr>
                </a:solidFill>
              </a:rPr>
              <a:t>    d) </a:t>
            </a:r>
            <a:r>
              <a:rPr lang="en-US" sz="2000" dirty="0" smtClean="0">
                <a:solidFill>
                  <a:schemeClr val="tx1">
                    <a:lumMod val="50000"/>
                    <a:lumOff val="50000"/>
                  </a:schemeClr>
                </a:solidFill>
              </a:rPr>
              <a:t> GSR</a:t>
            </a:r>
            <a:endParaRPr lang="en-US" sz="2000" dirty="0">
              <a:solidFill>
                <a:schemeClr val="tx1">
                  <a:lumMod val="50000"/>
                  <a:lumOff val="50000"/>
                </a:schemeClr>
              </a:solidFill>
            </a:endParaRPr>
          </a:p>
          <a:p>
            <a:r>
              <a:rPr lang="en-US" sz="2000" dirty="0">
                <a:solidFill>
                  <a:schemeClr val="tx1">
                    <a:lumMod val="50000"/>
                    <a:lumOff val="50000"/>
                  </a:schemeClr>
                </a:solidFill>
              </a:rPr>
              <a:t>    e) </a:t>
            </a:r>
            <a:r>
              <a:rPr lang="en-US" sz="2000" dirty="0" smtClean="0">
                <a:solidFill>
                  <a:schemeClr val="tx1">
                    <a:lumMod val="50000"/>
                    <a:lumOff val="50000"/>
                  </a:schemeClr>
                </a:solidFill>
              </a:rPr>
              <a:t> Hand </a:t>
            </a:r>
            <a:r>
              <a:rPr lang="en-US" sz="2000" dirty="0">
                <a:solidFill>
                  <a:schemeClr val="tx1">
                    <a:lumMod val="50000"/>
                    <a:lumOff val="50000"/>
                  </a:schemeClr>
                </a:solidFill>
              </a:rPr>
              <a:t>Movement </a:t>
            </a:r>
          </a:p>
          <a:p>
            <a:r>
              <a:rPr lang="en-US" sz="2000" dirty="0">
                <a:solidFill>
                  <a:schemeClr val="tx1">
                    <a:lumMod val="50000"/>
                    <a:lumOff val="50000"/>
                  </a:schemeClr>
                </a:solidFill>
              </a:rPr>
              <a:t>    f) </a:t>
            </a:r>
            <a:r>
              <a:rPr lang="en-US" sz="2000" dirty="0" smtClean="0">
                <a:solidFill>
                  <a:schemeClr val="tx1">
                    <a:lumMod val="50000"/>
                    <a:lumOff val="50000"/>
                  </a:schemeClr>
                </a:solidFill>
              </a:rPr>
              <a:t> EEG</a:t>
            </a:r>
            <a:endParaRPr lang="en-US" sz="2000" dirty="0">
              <a:solidFill>
                <a:schemeClr val="tx1">
                  <a:lumMod val="50000"/>
                  <a:lumOff val="50000"/>
                </a:schemeClr>
              </a:solidFill>
            </a:endParaRPr>
          </a:p>
          <a:p>
            <a:r>
              <a:rPr lang="en-US" sz="2000" dirty="0">
                <a:solidFill>
                  <a:schemeClr val="tx1">
                    <a:lumMod val="50000"/>
                    <a:lumOff val="50000"/>
                  </a:schemeClr>
                </a:solidFill>
              </a:rPr>
              <a:t>    g)  Seat pressure</a:t>
            </a:r>
          </a:p>
          <a:p>
            <a:r>
              <a:rPr lang="en-US" sz="2000" dirty="0">
                <a:solidFill>
                  <a:schemeClr val="tx1">
                    <a:lumMod val="50000"/>
                    <a:lumOff val="50000"/>
                  </a:schemeClr>
                </a:solidFill>
              </a:rPr>
              <a:t>   </a:t>
            </a:r>
          </a:p>
          <a:p>
            <a:pPr marL="457200" indent="-457200">
              <a:buAutoNum type="arabicParenR" startAt="4"/>
            </a:pPr>
            <a:r>
              <a:rPr lang="en-US" sz="2000" dirty="0">
                <a:solidFill>
                  <a:schemeClr val="tx1">
                    <a:lumMod val="50000"/>
                    <a:lumOff val="50000"/>
                  </a:schemeClr>
                </a:solidFill>
              </a:rPr>
              <a:t>I</a:t>
            </a:r>
            <a:r>
              <a:rPr lang="en-US" sz="2000" dirty="0" smtClean="0">
                <a:solidFill>
                  <a:schemeClr val="tx1">
                    <a:lumMod val="50000"/>
                    <a:lumOff val="50000"/>
                  </a:schemeClr>
                </a:solidFill>
              </a:rPr>
              <a:t>ntegration solutions</a:t>
            </a:r>
            <a:endParaRPr lang="en-US" sz="2000" dirty="0">
              <a:solidFill>
                <a:schemeClr val="tx1">
                  <a:lumMod val="50000"/>
                  <a:lumOff val="50000"/>
                </a:schemeClr>
              </a:solidFill>
            </a:endParaRPr>
          </a:p>
          <a:p>
            <a:r>
              <a:rPr lang="en-US" sz="2000" dirty="0" smtClean="0">
                <a:solidFill>
                  <a:schemeClr val="tx1">
                    <a:lumMod val="50000"/>
                    <a:lumOff val="50000"/>
                  </a:schemeClr>
                </a:solidFill>
              </a:rPr>
              <a:t>    a) IMOTIONS </a:t>
            </a:r>
          </a:p>
          <a:p>
            <a:r>
              <a:rPr lang="en-US" sz="2000" dirty="0">
                <a:solidFill>
                  <a:schemeClr val="bg2"/>
                </a:solidFill>
              </a:rPr>
              <a:t> </a:t>
            </a:r>
            <a:r>
              <a:rPr lang="en-US" sz="2000" dirty="0" smtClean="0">
                <a:solidFill>
                  <a:schemeClr val="bg2"/>
                </a:solidFill>
              </a:rPr>
              <a:t>   </a:t>
            </a:r>
            <a:r>
              <a:rPr lang="en-US" sz="2000" dirty="0" smtClean="0">
                <a:solidFill>
                  <a:schemeClr val="tx1">
                    <a:lumMod val="50000"/>
                    <a:lumOff val="50000"/>
                  </a:schemeClr>
                </a:solidFill>
              </a:rPr>
              <a:t>b) NOLDUS</a:t>
            </a:r>
            <a:endParaRPr lang="en-US" sz="2000" dirty="0">
              <a:solidFill>
                <a:schemeClr val="tx1">
                  <a:lumMod val="50000"/>
                  <a:lumOff val="50000"/>
                </a:schemeClr>
              </a:solidFill>
            </a:endParaRPr>
          </a:p>
          <a:p>
            <a:r>
              <a:rPr lang="en-US" sz="2000" dirty="0" smtClean="0">
                <a:solidFill>
                  <a:schemeClr val="bg2">
                    <a:lumMod val="75000"/>
                  </a:schemeClr>
                </a:solidFill>
              </a:rPr>
              <a:t>5)   Comparing </a:t>
            </a:r>
            <a:r>
              <a:rPr lang="en-US" sz="2000" dirty="0">
                <a:solidFill>
                  <a:schemeClr val="bg2">
                    <a:lumMod val="75000"/>
                  </a:schemeClr>
                </a:solidFill>
              </a:rPr>
              <a:t>platforms</a:t>
            </a:r>
          </a:p>
          <a:p>
            <a:pPr marL="457200" indent="-457200">
              <a:buAutoNum type="arabicParenR" startAt="4"/>
            </a:pPr>
            <a:endParaRPr lang="en-US" sz="2000" dirty="0"/>
          </a:p>
          <a:p>
            <a:pPr marL="457200" indent="-457200">
              <a:buFont typeface="+mj-lt"/>
              <a:buAutoNum type="arabicParenR"/>
            </a:pPr>
            <a:endParaRPr lang="en-US" sz="2000" dirty="0"/>
          </a:p>
          <a:p>
            <a:pPr marL="457200" indent="-457200">
              <a:buFont typeface="+mj-lt"/>
              <a:buAutoNum type="arabicParenR"/>
            </a:pPr>
            <a:endParaRPr lang="en-US" sz="2000" dirty="0"/>
          </a:p>
          <a:p>
            <a:pPr marL="457200" indent="-457200">
              <a:buFont typeface="+mj-lt"/>
              <a:buAutoNum type="arabicParenR"/>
            </a:pPr>
            <a:endParaRPr lang="en-US" sz="2000" dirty="0"/>
          </a:p>
          <a:p>
            <a:endParaRPr lang="en-US" sz="2000" dirty="0"/>
          </a:p>
        </p:txBody>
      </p:sp>
    </p:spTree>
    <p:extLst>
      <p:ext uri="{BB962C8B-B14F-4D97-AF65-F5344CB8AC3E}">
        <p14:creationId xmlns:p14="http://schemas.microsoft.com/office/powerpoint/2010/main" val="26193235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0D1B921-BECE-4698-9825-7E518C76CBF2}" type="slidenum">
              <a:rPr lang="en-US" smtClean="0"/>
              <a:t>20</a:t>
            </a:fld>
            <a:endParaRPr lang="en-US"/>
          </a:p>
        </p:txBody>
      </p:sp>
      <p:pic>
        <p:nvPicPr>
          <p:cNvPr id="8194" name="Picture 2" descr="Image result for imotions company loca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73006" y="1506828"/>
            <a:ext cx="9915703" cy="4462172"/>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p:cNvSpPr txBox="1">
            <a:spLocks/>
          </p:cNvSpPr>
          <p:nvPr/>
        </p:nvSpPr>
        <p:spPr>
          <a:xfrm>
            <a:off x="873057" y="844046"/>
            <a:ext cx="10515600" cy="1325563"/>
          </a:xfrm>
          <a:prstGeom prst="rect">
            <a:avLst/>
          </a:prstGeom>
        </p:spPr>
        <p:txBody>
          <a:bodyPr>
            <a:normAutofit/>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200" dirty="0" smtClean="0"/>
              <a:t>WHAT DOES IMOTIONS PROVIDE?</a:t>
            </a:r>
            <a:endParaRPr lang="en-US" sz="3200" dirty="0"/>
          </a:p>
        </p:txBody>
      </p:sp>
    </p:spTree>
    <p:extLst>
      <p:ext uri="{BB962C8B-B14F-4D97-AF65-F5344CB8AC3E}">
        <p14:creationId xmlns:p14="http://schemas.microsoft.com/office/powerpoint/2010/main" val="75688946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rotWithShape="1">
          <a:blip r:embed="rId2"/>
          <a:srcRect l="2357" t="15273" r="25683" b="13072"/>
          <a:stretch/>
        </p:blipFill>
        <p:spPr>
          <a:xfrm>
            <a:off x="889711" y="888384"/>
            <a:ext cx="10402184" cy="4688167"/>
          </a:xfrm>
          <a:prstGeom prst="rect">
            <a:avLst/>
          </a:prstGeom>
        </p:spPr>
      </p:pic>
      <p:sp>
        <p:nvSpPr>
          <p:cNvPr id="5" name="Slide Number Placeholder 4"/>
          <p:cNvSpPr>
            <a:spLocks noGrp="1"/>
          </p:cNvSpPr>
          <p:nvPr>
            <p:ph type="sldNum" sz="quarter" idx="12"/>
          </p:nvPr>
        </p:nvSpPr>
        <p:spPr/>
        <p:txBody>
          <a:bodyPr/>
          <a:lstStyle/>
          <a:p>
            <a:fld id="{70D1B921-BECE-4698-9825-7E518C76CBF2}" type="slidenum">
              <a:rPr lang="en-US" smtClean="0"/>
              <a:t>21</a:t>
            </a:fld>
            <a:endParaRPr lang="en-US"/>
          </a:p>
        </p:txBody>
      </p:sp>
    </p:spTree>
    <p:extLst>
      <p:ext uri="{BB962C8B-B14F-4D97-AF65-F5344CB8AC3E}">
        <p14:creationId xmlns:p14="http://schemas.microsoft.com/office/powerpoint/2010/main" val="273627964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94268" y="0"/>
            <a:ext cx="8782318" cy="705163"/>
          </a:xfrm>
        </p:spPr>
        <p:txBody>
          <a:bodyPr>
            <a:normAutofit/>
          </a:bodyPr>
          <a:lstStyle/>
          <a:p>
            <a:r>
              <a:rPr lang="en-US" sz="3200" dirty="0" smtClean="0"/>
              <a:t>COST OF EQUIPMENTS BY IMOTIONS </a:t>
            </a:r>
            <a:endParaRPr lang="en-US" sz="3200"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800493375"/>
              </p:ext>
            </p:extLst>
          </p:nvPr>
        </p:nvGraphicFramePr>
        <p:xfrm>
          <a:off x="734095" y="705163"/>
          <a:ext cx="10689465" cy="5748210"/>
        </p:xfrm>
        <a:graphic>
          <a:graphicData uri="http://schemas.openxmlformats.org/drawingml/2006/table">
            <a:tbl>
              <a:tblPr firstRow="1" bandRow="1">
                <a:tableStyleId>{5C22544A-7EE6-4342-B048-85BDC9FD1C3A}</a:tableStyleId>
              </a:tblPr>
              <a:tblGrid>
                <a:gridCol w="3563155"/>
                <a:gridCol w="3563155"/>
                <a:gridCol w="3563155"/>
              </a:tblGrid>
              <a:tr h="342124">
                <a:tc>
                  <a:txBody>
                    <a:bodyPr/>
                    <a:lstStyle/>
                    <a:p>
                      <a:pPr algn="ctr"/>
                      <a:r>
                        <a:rPr lang="en-US" dirty="0" smtClean="0"/>
                        <a:t>EQUIPMENT</a:t>
                      </a:r>
                      <a:endParaRPr lang="en-US" dirty="0"/>
                    </a:p>
                  </a:txBody>
                  <a:tcPr/>
                </a:tc>
                <a:tc>
                  <a:txBody>
                    <a:bodyPr/>
                    <a:lstStyle/>
                    <a:p>
                      <a:r>
                        <a:rPr lang="en-US" dirty="0" smtClean="0"/>
                        <a:t>INDIVIDUAL</a:t>
                      </a:r>
                      <a:r>
                        <a:rPr lang="en-US" baseline="0" dirty="0" smtClean="0"/>
                        <a:t> PRICING (SGD)</a:t>
                      </a:r>
                      <a:endParaRPr lang="en-US" dirty="0"/>
                    </a:p>
                  </a:txBody>
                  <a:tcPr/>
                </a:tc>
                <a:tc>
                  <a:txBody>
                    <a:bodyPr/>
                    <a:lstStyle/>
                    <a:p>
                      <a:r>
                        <a:rPr lang="en-US" dirty="0" smtClean="0"/>
                        <a:t>TOTAL</a:t>
                      </a:r>
                      <a:r>
                        <a:rPr lang="en-US" baseline="0" dirty="0" smtClean="0"/>
                        <a:t> </a:t>
                      </a:r>
                      <a:r>
                        <a:rPr lang="en-US" dirty="0" smtClean="0"/>
                        <a:t>PRICE (IN SGD)</a:t>
                      </a:r>
                      <a:endParaRPr lang="en-US" dirty="0"/>
                    </a:p>
                  </a:txBody>
                  <a:tcPr/>
                </a:tc>
              </a:tr>
              <a:tr h="370634">
                <a:tc>
                  <a:txBody>
                    <a:bodyPr/>
                    <a:lstStyle/>
                    <a:p>
                      <a:r>
                        <a:rPr lang="en-US" sz="2000" b="1" u="sng" dirty="0" smtClean="0">
                          <a:solidFill>
                            <a:schemeClr val="tx1"/>
                          </a:solidFill>
                        </a:rPr>
                        <a:t>Imotions Core License</a:t>
                      </a:r>
                      <a:endParaRPr lang="en-US" sz="2000" b="1" u="sng" dirty="0">
                        <a:solidFill>
                          <a:schemeClr val="tx1"/>
                        </a:solidFill>
                      </a:endParaRPr>
                    </a:p>
                  </a:txBody>
                  <a:tcPr/>
                </a:tc>
                <a:tc>
                  <a:txBody>
                    <a:bodyPr/>
                    <a:lstStyle/>
                    <a:p>
                      <a:endParaRPr lang="en-US" dirty="0"/>
                    </a:p>
                  </a:txBody>
                  <a:tcPr/>
                </a:tc>
                <a:tc>
                  <a:txBody>
                    <a:bodyPr/>
                    <a:lstStyle/>
                    <a:p>
                      <a:r>
                        <a:rPr lang="en-US" dirty="0" smtClean="0"/>
                        <a:t>3401.40</a:t>
                      </a:r>
                      <a:endParaRPr lang="en-US" dirty="0"/>
                    </a:p>
                  </a:txBody>
                  <a:tcPr/>
                </a:tc>
              </a:tr>
              <a:tr h="598717">
                <a:tc>
                  <a:txBody>
                    <a:bodyPr/>
                    <a:lstStyle/>
                    <a:p>
                      <a:r>
                        <a:rPr lang="en-US" b="1" dirty="0" smtClean="0">
                          <a:solidFill>
                            <a:schemeClr val="tx1"/>
                          </a:solidFill>
                        </a:rPr>
                        <a:t>Facial Expression Webcam +</a:t>
                      </a:r>
                      <a:r>
                        <a:rPr lang="en-US" b="1" dirty="0" err="1" smtClean="0">
                          <a:solidFill>
                            <a:schemeClr val="tx1"/>
                          </a:solidFill>
                        </a:rPr>
                        <a:t>Affectiva</a:t>
                      </a:r>
                      <a:endParaRPr lang="en-US" b="1" dirty="0">
                        <a:solidFill>
                          <a:schemeClr val="tx1"/>
                        </a:solidFill>
                      </a:endParaRPr>
                    </a:p>
                  </a:txBody>
                  <a:tcPr/>
                </a:tc>
                <a:tc>
                  <a:txBody>
                    <a:bodyPr/>
                    <a:lstStyle/>
                    <a:p>
                      <a:r>
                        <a:rPr lang="en-US" dirty="0" smtClean="0"/>
                        <a:t>Software: 5669</a:t>
                      </a:r>
                    </a:p>
                    <a:p>
                      <a:r>
                        <a:rPr lang="en-US" dirty="0" smtClean="0"/>
                        <a:t>Hardware: Free</a:t>
                      </a:r>
                      <a:endParaRPr lang="en-US" dirty="0"/>
                    </a:p>
                  </a:txBody>
                  <a:tcPr/>
                </a:tc>
                <a:tc>
                  <a:txBody>
                    <a:bodyPr/>
                    <a:lstStyle/>
                    <a:p>
                      <a:r>
                        <a:rPr lang="en-US" dirty="0" smtClean="0"/>
                        <a:t>5669</a:t>
                      </a:r>
                      <a:endParaRPr lang="en-US" dirty="0"/>
                    </a:p>
                  </a:txBody>
                  <a:tcPr/>
                </a:tc>
              </a:tr>
              <a:tr h="598717">
                <a:tc>
                  <a:txBody>
                    <a:bodyPr/>
                    <a:lstStyle/>
                    <a:p>
                      <a:r>
                        <a:rPr lang="en-US" b="1" baseline="0" dirty="0" smtClean="0">
                          <a:solidFill>
                            <a:schemeClr val="tx1"/>
                          </a:solidFill>
                        </a:rPr>
                        <a:t>GSR (SHIMMER 3 GSR)</a:t>
                      </a:r>
                      <a:endParaRPr lang="en-US" b="1" dirty="0">
                        <a:solidFill>
                          <a:schemeClr val="tx1"/>
                        </a:solidFill>
                      </a:endParaRPr>
                    </a:p>
                  </a:txBody>
                  <a:tcPr/>
                </a:tc>
                <a:tc>
                  <a:txBody>
                    <a:bodyPr/>
                    <a:lstStyle/>
                    <a:p>
                      <a:r>
                        <a:rPr lang="en-US" dirty="0" smtClean="0"/>
                        <a:t>Software:3915</a:t>
                      </a:r>
                    </a:p>
                    <a:p>
                      <a:r>
                        <a:rPr lang="en-US" dirty="0" smtClean="0"/>
                        <a:t>Hardware:1398.25</a:t>
                      </a:r>
                      <a:endParaRPr lang="en-US" dirty="0"/>
                    </a:p>
                  </a:txBody>
                  <a:tcPr/>
                </a:tc>
                <a:tc>
                  <a:txBody>
                    <a:bodyPr/>
                    <a:lstStyle/>
                    <a:p>
                      <a:r>
                        <a:rPr lang="en-US" dirty="0" smtClean="0"/>
                        <a:t>5313.25</a:t>
                      </a:r>
                      <a:endParaRPr lang="en-US" dirty="0"/>
                    </a:p>
                  </a:txBody>
                  <a:tcPr/>
                </a:tc>
              </a:tr>
              <a:tr h="598717">
                <a:tc>
                  <a:txBody>
                    <a:bodyPr/>
                    <a:lstStyle/>
                    <a:p>
                      <a:r>
                        <a:rPr lang="en-US" b="1" dirty="0" smtClean="0">
                          <a:solidFill>
                            <a:schemeClr val="tx1"/>
                          </a:solidFill>
                        </a:rPr>
                        <a:t>ECG(SHIMMER ECG/EMG)</a:t>
                      </a:r>
                      <a:endParaRPr lang="en-US" b="1" dirty="0">
                        <a:solidFill>
                          <a:schemeClr val="tx1"/>
                        </a:solidFill>
                      </a:endParaRPr>
                    </a:p>
                  </a:txBody>
                  <a:tcPr/>
                </a:tc>
                <a:tc>
                  <a:txBody>
                    <a:bodyPr/>
                    <a:lstStyle/>
                    <a:p>
                      <a:r>
                        <a:rPr lang="en-US" dirty="0" smtClean="0"/>
                        <a:t>Software:2192</a:t>
                      </a:r>
                    </a:p>
                    <a:p>
                      <a:r>
                        <a:rPr lang="en-US" dirty="0" smtClean="0"/>
                        <a:t>Hardware:1398.25</a:t>
                      </a:r>
                      <a:endParaRPr lang="en-US" dirty="0"/>
                    </a:p>
                  </a:txBody>
                  <a:tcPr/>
                </a:tc>
                <a:tc>
                  <a:txBody>
                    <a:bodyPr/>
                    <a:lstStyle/>
                    <a:p>
                      <a:r>
                        <a:rPr lang="en-US" dirty="0" smtClean="0"/>
                        <a:t>3590.25</a:t>
                      </a:r>
                      <a:endParaRPr lang="en-US" dirty="0"/>
                    </a:p>
                  </a:txBody>
                  <a:tcPr/>
                </a:tc>
              </a:tr>
              <a:tr h="627227">
                <a:tc>
                  <a:txBody>
                    <a:bodyPr/>
                    <a:lstStyle/>
                    <a:p>
                      <a:r>
                        <a:rPr lang="en-US" sz="2000" b="1" dirty="0" smtClean="0">
                          <a:solidFill>
                            <a:schemeClr val="tx1"/>
                          </a:solidFill>
                        </a:rPr>
                        <a:t>Eye</a:t>
                      </a:r>
                      <a:r>
                        <a:rPr lang="en-US" sz="2000" b="1" baseline="0" dirty="0" smtClean="0">
                          <a:solidFill>
                            <a:schemeClr val="tx1"/>
                          </a:solidFill>
                        </a:rPr>
                        <a:t> tracker</a:t>
                      </a:r>
                      <a:r>
                        <a:rPr lang="en-US" sz="1800" b="1" baseline="0" dirty="0" smtClean="0">
                          <a:solidFill>
                            <a:schemeClr val="tx1"/>
                          </a:solidFill>
                        </a:rPr>
                        <a:t>(</a:t>
                      </a:r>
                      <a:r>
                        <a:rPr lang="en-US" sz="1800" b="1" baseline="0" dirty="0" err="1" smtClean="0">
                          <a:solidFill>
                            <a:schemeClr val="tx1"/>
                          </a:solidFill>
                        </a:rPr>
                        <a:t>Tobii</a:t>
                      </a:r>
                      <a:r>
                        <a:rPr lang="en-US" sz="1800" b="1" baseline="0" dirty="0" smtClean="0">
                          <a:solidFill>
                            <a:schemeClr val="tx1"/>
                          </a:solidFill>
                        </a:rPr>
                        <a:t> Glasses 2)(50/100hz)/</a:t>
                      </a:r>
                      <a:r>
                        <a:rPr lang="en-US" sz="1800" b="1" baseline="0" dirty="0" err="1" smtClean="0">
                          <a:solidFill>
                            <a:schemeClr val="tx1"/>
                          </a:solidFill>
                        </a:rPr>
                        <a:t>Tobii</a:t>
                      </a:r>
                      <a:r>
                        <a:rPr lang="en-US" sz="1800" b="1" baseline="0" dirty="0" smtClean="0">
                          <a:solidFill>
                            <a:schemeClr val="tx1"/>
                          </a:solidFill>
                        </a:rPr>
                        <a:t> X2-60 remote</a:t>
                      </a:r>
                      <a:endParaRPr lang="en-US" sz="2000" b="1" baseline="0" dirty="0" smtClean="0">
                        <a:solidFill>
                          <a:schemeClr val="tx1"/>
                        </a:solidFill>
                      </a:endParaRPr>
                    </a:p>
                  </a:txBody>
                  <a:tcPr/>
                </a:tc>
                <a:tc>
                  <a:txBody>
                    <a:bodyPr/>
                    <a:lstStyle/>
                    <a:p>
                      <a:r>
                        <a:rPr lang="en-US" dirty="0" smtClean="0"/>
                        <a:t>Software: 6859/8071</a:t>
                      </a:r>
                    </a:p>
                    <a:p>
                      <a:r>
                        <a:rPr lang="en-US" dirty="0" smtClean="0"/>
                        <a:t>Hardware</a:t>
                      </a:r>
                      <a:r>
                        <a:rPr lang="en-US" dirty="0" smtClean="0">
                          <a:sym typeface="Wingdings" panose="05000000000000000000" pitchFamily="2" charset="2"/>
                        </a:rPr>
                        <a:t>(</a:t>
                      </a:r>
                      <a:r>
                        <a:rPr lang="en-US" dirty="0" smtClean="0"/>
                        <a:t>18845/25629)/14940</a:t>
                      </a:r>
                      <a:endParaRPr lang="en-US" dirty="0"/>
                    </a:p>
                  </a:txBody>
                  <a:tcPr/>
                </a:tc>
                <a:tc>
                  <a:txBody>
                    <a:bodyPr/>
                    <a:lstStyle/>
                    <a:p>
                      <a:r>
                        <a:rPr lang="en-US" dirty="0" smtClean="0"/>
                        <a:t>25704/32488</a:t>
                      </a:r>
                      <a:endParaRPr lang="en-US" dirty="0"/>
                    </a:p>
                  </a:txBody>
                  <a:tcPr/>
                </a:tc>
              </a:tr>
              <a:tr h="598717">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1" dirty="0" smtClean="0">
                          <a:solidFill>
                            <a:schemeClr val="tx1"/>
                          </a:solidFill>
                        </a:rPr>
                        <a:t>Hand/Body </a:t>
                      </a:r>
                      <a:r>
                        <a:rPr lang="en-US" b="1" dirty="0" err="1" smtClean="0">
                          <a:solidFill>
                            <a:schemeClr val="tx1"/>
                          </a:solidFill>
                        </a:rPr>
                        <a:t>Getsures</a:t>
                      </a:r>
                      <a:r>
                        <a:rPr lang="en-US" b="1" dirty="0" smtClean="0">
                          <a:solidFill>
                            <a:schemeClr val="tx1"/>
                          </a:solidFill>
                        </a:rPr>
                        <a:t>(Microsoft Kinect)</a:t>
                      </a:r>
                    </a:p>
                  </a:txBody>
                  <a:tcPr/>
                </a:tc>
                <a:tc>
                  <a:txBody>
                    <a:bodyPr/>
                    <a:lstStyle/>
                    <a:p>
                      <a:r>
                        <a:rPr lang="en-US" sz="1800" kern="1200" dirty="0" err="1" smtClean="0">
                          <a:solidFill>
                            <a:schemeClr val="dk1"/>
                          </a:solidFill>
                          <a:latin typeface="+mn-lt"/>
                          <a:ea typeface="+mn-ea"/>
                          <a:cs typeface="+mn-cs"/>
                        </a:rPr>
                        <a:t>Software:Free</a:t>
                      </a:r>
                      <a:endParaRPr lang="en-US" sz="1800" kern="1200" dirty="0" smtClean="0">
                        <a:solidFill>
                          <a:schemeClr val="dk1"/>
                        </a:solidFill>
                        <a:latin typeface="+mn-lt"/>
                        <a:ea typeface="+mn-ea"/>
                        <a:cs typeface="+mn-cs"/>
                      </a:endParaRPr>
                    </a:p>
                    <a:p>
                      <a:r>
                        <a:rPr lang="en-US" sz="1800" kern="1200" dirty="0" smtClean="0">
                          <a:solidFill>
                            <a:schemeClr val="dk1"/>
                          </a:solidFill>
                          <a:latin typeface="+mn-lt"/>
                          <a:ea typeface="+mn-ea"/>
                          <a:cs typeface="+mn-cs"/>
                        </a:rPr>
                        <a:t>Hardware: 355 *2</a:t>
                      </a:r>
                    </a:p>
                  </a:txBody>
                  <a:tcPr/>
                </a:tc>
                <a:tc>
                  <a:txBody>
                    <a:bodyPr/>
                    <a:lstStyle/>
                    <a:p>
                      <a:r>
                        <a:rPr lang="en-US" dirty="0" smtClean="0">
                          <a:solidFill>
                            <a:schemeClr val="tx1"/>
                          </a:solidFill>
                        </a:rPr>
                        <a:t>710+</a:t>
                      </a:r>
                      <a:endParaRPr lang="en-US" dirty="0">
                        <a:solidFill>
                          <a:schemeClr val="tx1"/>
                        </a:solidFill>
                      </a:endParaRPr>
                    </a:p>
                  </a:txBody>
                  <a:tcPr/>
                </a:tc>
              </a:tr>
              <a:tr h="598717">
                <a:tc>
                  <a:txBody>
                    <a:bodyPr/>
                    <a:lstStyle/>
                    <a:p>
                      <a:r>
                        <a:rPr lang="en-US" b="1" dirty="0" smtClean="0">
                          <a:solidFill>
                            <a:schemeClr val="tx1"/>
                          </a:solidFill>
                        </a:rPr>
                        <a:t>Seat Pressure(</a:t>
                      </a:r>
                      <a:r>
                        <a:rPr lang="en-US" b="1" dirty="0" err="1" smtClean="0">
                          <a:solidFill>
                            <a:schemeClr val="tx1"/>
                          </a:solidFill>
                        </a:rPr>
                        <a:t>ConforMat</a:t>
                      </a:r>
                      <a:r>
                        <a:rPr lang="en-US" b="1" dirty="0" smtClean="0">
                          <a:solidFill>
                            <a:schemeClr val="tx1"/>
                          </a:solidFill>
                        </a:rPr>
                        <a:t>)</a:t>
                      </a:r>
                      <a:endParaRPr lang="en-US" b="1" dirty="0">
                        <a:solidFill>
                          <a:schemeClr val="tx1"/>
                        </a:solidFill>
                      </a:endParaRPr>
                    </a:p>
                  </a:txBody>
                  <a:tcPr/>
                </a:tc>
                <a:tc>
                  <a:txBody>
                    <a:bodyPr/>
                    <a:lstStyle/>
                    <a:p>
                      <a:r>
                        <a:rPr lang="en-US" dirty="0" smtClean="0">
                          <a:solidFill>
                            <a:srgbClr val="FF0000"/>
                          </a:solidFill>
                        </a:rPr>
                        <a:t>Software: 3480</a:t>
                      </a:r>
                    </a:p>
                    <a:p>
                      <a:r>
                        <a:rPr lang="en-US" dirty="0" smtClean="0">
                          <a:solidFill>
                            <a:srgbClr val="FF0000"/>
                          </a:solidFill>
                        </a:rPr>
                        <a:t>Hardware: 40k</a:t>
                      </a:r>
                      <a:endParaRPr lang="en-US" dirty="0">
                        <a:solidFill>
                          <a:srgbClr val="FF0000"/>
                        </a:solidFill>
                      </a:endParaRPr>
                    </a:p>
                  </a:txBody>
                  <a:tcPr/>
                </a:tc>
                <a:tc>
                  <a:txBody>
                    <a:bodyPr/>
                    <a:lstStyle/>
                    <a:p>
                      <a:r>
                        <a:rPr lang="en-US" dirty="0" smtClean="0">
                          <a:solidFill>
                            <a:srgbClr val="FF0000"/>
                          </a:solidFill>
                        </a:rPr>
                        <a:t>43480+</a:t>
                      </a:r>
                      <a:endParaRPr lang="en-US" dirty="0">
                        <a:solidFill>
                          <a:srgbClr val="FF0000"/>
                        </a:solidFill>
                      </a:endParaRPr>
                    </a:p>
                  </a:txBody>
                  <a:tcPr/>
                </a:tc>
              </a:tr>
              <a:tr h="74949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b="1" kern="1200" dirty="0" smtClean="0">
                          <a:solidFill>
                            <a:schemeClr val="tx1"/>
                          </a:solidFill>
                          <a:latin typeface="+mn-lt"/>
                          <a:ea typeface="+mn-ea"/>
                          <a:cs typeface="+mn-cs"/>
                        </a:rPr>
                        <a:t>EEG (</a:t>
                      </a:r>
                      <a:r>
                        <a:rPr lang="en-US" sz="1800" b="1" kern="1200" dirty="0" err="1" smtClean="0">
                          <a:solidFill>
                            <a:schemeClr val="tx1"/>
                          </a:solidFill>
                          <a:latin typeface="+mn-lt"/>
                          <a:ea typeface="+mn-ea"/>
                          <a:cs typeface="+mn-cs"/>
                        </a:rPr>
                        <a:t>Emotiv</a:t>
                      </a:r>
                      <a:r>
                        <a:rPr lang="en-US" sz="1800" b="1" kern="1200" dirty="0" smtClean="0">
                          <a:solidFill>
                            <a:schemeClr val="tx1"/>
                          </a:solidFill>
                          <a:latin typeface="+mn-lt"/>
                          <a:ea typeface="+mn-ea"/>
                          <a:cs typeface="+mn-cs"/>
                        </a:rPr>
                        <a:t> </a:t>
                      </a:r>
                      <a:r>
                        <a:rPr lang="en-US" sz="1800" b="1" kern="1200" dirty="0" err="1" smtClean="0">
                          <a:solidFill>
                            <a:schemeClr val="tx1"/>
                          </a:solidFill>
                          <a:latin typeface="+mn-lt"/>
                          <a:ea typeface="+mn-ea"/>
                          <a:cs typeface="+mn-cs"/>
                        </a:rPr>
                        <a:t>Epoc</a:t>
                      </a:r>
                      <a:r>
                        <a:rPr lang="en-US" sz="1800" b="1" kern="1200" dirty="0" smtClean="0">
                          <a:solidFill>
                            <a:schemeClr val="tx1"/>
                          </a:solidFill>
                          <a:latin typeface="+mn-lt"/>
                          <a:ea typeface="+mn-ea"/>
                          <a:cs typeface="+mn-cs"/>
                        </a:rPr>
                        <a:t>+)</a:t>
                      </a:r>
                    </a:p>
                    <a:p>
                      <a:endParaRPr lang="en-US" b="1" dirty="0">
                        <a:solidFill>
                          <a:schemeClr val="tx1"/>
                        </a:solidFill>
                      </a:endParaRPr>
                    </a:p>
                  </a:txBody>
                  <a:tcPr/>
                </a:tc>
                <a:tc>
                  <a:txBody>
                    <a:bodyPr/>
                    <a:lstStyle/>
                    <a:p>
                      <a:r>
                        <a:rPr lang="en-US" dirty="0" smtClean="0">
                          <a:solidFill>
                            <a:srgbClr val="FF0000"/>
                          </a:solidFill>
                        </a:rPr>
                        <a:t>Software:3915</a:t>
                      </a:r>
                    </a:p>
                    <a:p>
                      <a:r>
                        <a:rPr lang="en-US" dirty="0" smtClean="0">
                          <a:solidFill>
                            <a:srgbClr val="FF0000"/>
                          </a:solidFill>
                        </a:rPr>
                        <a:t>Hardware: 1136+525/30 recording</a:t>
                      </a:r>
                    </a:p>
                  </a:txBody>
                  <a:tcPr/>
                </a:tc>
                <a:tc>
                  <a:txBody>
                    <a:bodyPr/>
                    <a:lstStyle/>
                    <a:p>
                      <a:r>
                        <a:rPr lang="en-US" dirty="0" smtClean="0">
                          <a:solidFill>
                            <a:srgbClr val="FF0000"/>
                          </a:solidFill>
                        </a:rPr>
                        <a:t>5576</a:t>
                      </a:r>
                      <a:endParaRPr lang="en-US" dirty="0">
                        <a:solidFill>
                          <a:srgbClr val="FF0000"/>
                        </a:solidFill>
                      </a:endParaRPr>
                    </a:p>
                  </a:txBody>
                  <a:tcPr/>
                </a:tc>
              </a:tr>
              <a:tr h="342124">
                <a:tc>
                  <a:txBody>
                    <a:bodyPr/>
                    <a:lstStyle/>
                    <a:p>
                      <a:endParaRPr lang="en-US" dirty="0"/>
                    </a:p>
                  </a:txBody>
                  <a:tcPr/>
                </a:tc>
                <a:tc>
                  <a:txBody>
                    <a:bodyPr/>
                    <a:lstStyle/>
                    <a:p>
                      <a:r>
                        <a:rPr lang="en-US" b="1" dirty="0" smtClean="0"/>
                        <a:t>TOTAL</a:t>
                      </a:r>
                      <a:endParaRPr lang="en-US" b="1" dirty="0"/>
                    </a:p>
                  </a:txBody>
                  <a:tcPr/>
                </a:tc>
                <a:tc>
                  <a:txBody>
                    <a:bodyPr/>
                    <a:lstStyle/>
                    <a:p>
                      <a:r>
                        <a:rPr lang="en-US" dirty="0" smtClean="0"/>
                        <a:t>44287 +</a:t>
                      </a:r>
                      <a:r>
                        <a:rPr lang="en-US" baseline="0" dirty="0" smtClean="0"/>
                        <a:t> </a:t>
                      </a:r>
                      <a:r>
                        <a:rPr lang="en-US" baseline="0" dirty="0" err="1" smtClean="0"/>
                        <a:t>conformat</a:t>
                      </a:r>
                      <a:r>
                        <a:rPr lang="en-US" baseline="0" dirty="0" smtClean="0"/>
                        <a:t> +EEG</a:t>
                      </a:r>
                      <a:endParaRPr lang="en-US" dirty="0"/>
                    </a:p>
                  </a:txBody>
                  <a:tcPr/>
                </a:tc>
              </a:tr>
            </a:tbl>
          </a:graphicData>
        </a:graphic>
      </p:graphicFrame>
      <p:sp>
        <p:nvSpPr>
          <p:cNvPr id="3" name="Slide Number Placeholder 2"/>
          <p:cNvSpPr>
            <a:spLocks noGrp="1"/>
          </p:cNvSpPr>
          <p:nvPr>
            <p:ph type="sldNum" sz="quarter" idx="12"/>
          </p:nvPr>
        </p:nvSpPr>
        <p:spPr/>
        <p:txBody>
          <a:bodyPr/>
          <a:lstStyle/>
          <a:p>
            <a:fld id="{70D1B921-BECE-4698-9825-7E518C76CBF2}" type="slidenum">
              <a:rPr lang="en-US" smtClean="0"/>
              <a:t>22</a:t>
            </a:fld>
            <a:endParaRPr lang="en-US"/>
          </a:p>
        </p:txBody>
      </p:sp>
    </p:spTree>
    <p:extLst>
      <p:ext uri="{BB962C8B-B14F-4D97-AF65-F5344CB8AC3E}">
        <p14:creationId xmlns:p14="http://schemas.microsoft.com/office/powerpoint/2010/main" val="230337687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0D1B921-BECE-4698-9825-7E518C76CBF2}" type="slidenum">
              <a:rPr lang="en-US" smtClean="0"/>
              <a:t>23</a:t>
            </a:fld>
            <a:endParaRPr lang="en-US"/>
          </a:p>
        </p:txBody>
      </p:sp>
      <p:sp>
        <p:nvSpPr>
          <p:cNvPr id="3" name="TextBox 2"/>
          <p:cNvSpPr txBox="1"/>
          <p:nvPr/>
        </p:nvSpPr>
        <p:spPr>
          <a:xfrm>
            <a:off x="4790940" y="759854"/>
            <a:ext cx="1822935" cy="461665"/>
          </a:xfrm>
          <a:prstGeom prst="rect">
            <a:avLst/>
          </a:prstGeom>
          <a:noFill/>
        </p:spPr>
        <p:txBody>
          <a:bodyPr wrap="none" rtlCol="0">
            <a:spAutoFit/>
          </a:bodyPr>
          <a:lstStyle/>
          <a:p>
            <a:pPr algn="ctr"/>
            <a:r>
              <a:rPr lang="en-US" sz="2400" dirty="0" smtClean="0"/>
              <a:t>CONTENTS</a:t>
            </a:r>
          </a:p>
        </p:txBody>
      </p:sp>
      <p:sp>
        <p:nvSpPr>
          <p:cNvPr id="5" name="TextBox 4"/>
          <p:cNvSpPr txBox="1"/>
          <p:nvPr/>
        </p:nvSpPr>
        <p:spPr>
          <a:xfrm>
            <a:off x="1506116" y="1390918"/>
            <a:ext cx="8590208" cy="6247864"/>
          </a:xfrm>
          <a:prstGeom prst="rect">
            <a:avLst/>
          </a:prstGeom>
          <a:noFill/>
        </p:spPr>
        <p:txBody>
          <a:bodyPr wrap="square" rtlCol="0">
            <a:spAutoFit/>
          </a:bodyPr>
          <a:lstStyle/>
          <a:p>
            <a:pPr marL="457200" indent="-457200">
              <a:buFont typeface="+mj-lt"/>
              <a:buAutoNum type="arabicParenR"/>
            </a:pPr>
            <a:r>
              <a:rPr lang="en-US" sz="2000" b="1" dirty="0"/>
              <a:t>Objective</a:t>
            </a:r>
          </a:p>
          <a:p>
            <a:pPr marL="457200" indent="-457200">
              <a:buFont typeface="+mj-lt"/>
              <a:buAutoNum type="arabicParenR"/>
            </a:pPr>
            <a:r>
              <a:rPr lang="en-US" sz="2000" b="1" dirty="0" smtClean="0"/>
              <a:t>Scenario</a:t>
            </a:r>
          </a:p>
          <a:p>
            <a:pPr marL="457200" indent="-457200">
              <a:buFont typeface="+mj-lt"/>
              <a:buAutoNum type="arabicParenR"/>
            </a:pPr>
            <a:r>
              <a:rPr lang="en-US" sz="2000" b="1" dirty="0" smtClean="0"/>
              <a:t>Equipment</a:t>
            </a:r>
            <a:endParaRPr lang="en-US" sz="2000" b="1" dirty="0"/>
          </a:p>
          <a:p>
            <a:r>
              <a:rPr lang="en-US" sz="2000" dirty="0"/>
              <a:t>    a) </a:t>
            </a:r>
            <a:r>
              <a:rPr lang="en-US" sz="2000" dirty="0" smtClean="0"/>
              <a:t> Eye </a:t>
            </a:r>
            <a:r>
              <a:rPr lang="en-US" sz="2000" dirty="0"/>
              <a:t>trackers</a:t>
            </a:r>
          </a:p>
          <a:p>
            <a:r>
              <a:rPr lang="en-US" sz="2000" dirty="0"/>
              <a:t>    b) </a:t>
            </a:r>
            <a:r>
              <a:rPr lang="en-US" sz="2000" dirty="0" smtClean="0"/>
              <a:t> Facial </a:t>
            </a:r>
            <a:r>
              <a:rPr lang="en-US" sz="2000" dirty="0"/>
              <a:t>Expression</a:t>
            </a:r>
          </a:p>
          <a:p>
            <a:r>
              <a:rPr lang="en-US" sz="2000" dirty="0"/>
              <a:t>    c) </a:t>
            </a:r>
            <a:r>
              <a:rPr lang="en-US" sz="2000" dirty="0" smtClean="0"/>
              <a:t> ECG</a:t>
            </a:r>
            <a:endParaRPr lang="en-US" sz="2000" dirty="0"/>
          </a:p>
          <a:p>
            <a:r>
              <a:rPr lang="en-US" sz="2000" dirty="0"/>
              <a:t>    d) </a:t>
            </a:r>
            <a:r>
              <a:rPr lang="en-US" sz="2000" dirty="0" smtClean="0"/>
              <a:t> GSR</a:t>
            </a:r>
            <a:endParaRPr lang="en-US" sz="2000" dirty="0"/>
          </a:p>
          <a:p>
            <a:r>
              <a:rPr lang="en-US" sz="2000" dirty="0"/>
              <a:t>    e) </a:t>
            </a:r>
            <a:r>
              <a:rPr lang="en-US" sz="2000" dirty="0" smtClean="0"/>
              <a:t> Hand </a:t>
            </a:r>
            <a:r>
              <a:rPr lang="en-US" sz="2000" dirty="0"/>
              <a:t>Movement </a:t>
            </a:r>
          </a:p>
          <a:p>
            <a:r>
              <a:rPr lang="en-US" sz="2000" dirty="0"/>
              <a:t>    f) </a:t>
            </a:r>
            <a:r>
              <a:rPr lang="en-US" sz="2000" dirty="0" smtClean="0"/>
              <a:t> EEG</a:t>
            </a:r>
            <a:endParaRPr lang="en-US" sz="2000" dirty="0"/>
          </a:p>
          <a:p>
            <a:r>
              <a:rPr lang="en-US" sz="2000" dirty="0"/>
              <a:t>    g)  Seat pressure</a:t>
            </a:r>
          </a:p>
          <a:p>
            <a:r>
              <a:rPr lang="en-US" sz="2000" dirty="0">
                <a:solidFill>
                  <a:schemeClr val="bg2">
                    <a:lumMod val="75000"/>
                  </a:schemeClr>
                </a:solidFill>
              </a:rPr>
              <a:t>   </a:t>
            </a:r>
          </a:p>
          <a:p>
            <a:pPr marL="457200" indent="-457200">
              <a:buAutoNum type="arabicParenR" startAt="4"/>
            </a:pPr>
            <a:r>
              <a:rPr lang="en-US" sz="2000" b="1" dirty="0"/>
              <a:t>I</a:t>
            </a:r>
            <a:r>
              <a:rPr lang="en-US" sz="2000" b="1" dirty="0" smtClean="0"/>
              <a:t>ntegration solutions</a:t>
            </a:r>
            <a:endParaRPr lang="en-US" sz="2000" b="1" dirty="0"/>
          </a:p>
          <a:p>
            <a:r>
              <a:rPr lang="en-US" sz="2000" dirty="0" smtClean="0"/>
              <a:t>    a) IMOTIONS </a:t>
            </a:r>
          </a:p>
          <a:p>
            <a:r>
              <a:rPr lang="en-US" sz="2000" dirty="0"/>
              <a:t> </a:t>
            </a:r>
            <a:r>
              <a:rPr lang="en-US" sz="2000" dirty="0" smtClean="0"/>
              <a:t>   b) NOLDUS</a:t>
            </a:r>
          </a:p>
          <a:p>
            <a:r>
              <a:rPr lang="en-US" sz="2000" dirty="0" smtClean="0">
                <a:solidFill>
                  <a:schemeClr val="bg2">
                    <a:lumMod val="75000"/>
                  </a:schemeClr>
                </a:solidFill>
              </a:rPr>
              <a:t>5)  Comparing </a:t>
            </a:r>
            <a:r>
              <a:rPr lang="en-US" sz="2000" dirty="0">
                <a:solidFill>
                  <a:schemeClr val="bg2">
                    <a:lumMod val="75000"/>
                  </a:schemeClr>
                </a:solidFill>
              </a:rPr>
              <a:t>platforms</a:t>
            </a:r>
          </a:p>
          <a:p>
            <a:pPr marL="457200" indent="-457200">
              <a:buAutoNum type="arabicParenR" startAt="4"/>
            </a:pPr>
            <a:endParaRPr lang="en-US" sz="2000" dirty="0"/>
          </a:p>
          <a:p>
            <a:pPr marL="457200" indent="-457200">
              <a:buFont typeface="+mj-lt"/>
              <a:buAutoNum type="arabicParenR"/>
            </a:pPr>
            <a:endParaRPr lang="en-US" sz="2000" dirty="0"/>
          </a:p>
          <a:p>
            <a:pPr marL="457200" indent="-457200">
              <a:buFont typeface="+mj-lt"/>
              <a:buAutoNum type="arabicParenR"/>
            </a:pPr>
            <a:endParaRPr lang="en-US" sz="2000" dirty="0"/>
          </a:p>
          <a:p>
            <a:pPr marL="457200" indent="-457200">
              <a:buFont typeface="+mj-lt"/>
              <a:buAutoNum type="arabicParenR"/>
            </a:pPr>
            <a:endParaRPr lang="en-US" sz="2000" dirty="0"/>
          </a:p>
          <a:p>
            <a:endParaRPr lang="en-US" sz="2000" dirty="0"/>
          </a:p>
        </p:txBody>
      </p:sp>
    </p:spTree>
    <p:extLst>
      <p:ext uri="{BB962C8B-B14F-4D97-AF65-F5344CB8AC3E}">
        <p14:creationId xmlns:p14="http://schemas.microsoft.com/office/powerpoint/2010/main" val="127228518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10428" y="666600"/>
            <a:ext cx="9601196" cy="1303867"/>
          </a:xfrm>
        </p:spPr>
        <p:txBody>
          <a:bodyPr>
            <a:normAutofit fontScale="90000"/>
          </a:bodyPr>
          <a:lstStyle/>
          <a:p>
            <a:r>
              <a:rPr lang="en-US" dirty="0" smtClean="0"/>
              <a:t>Conversation with NOLDUS :</a:t>
            </a:r>
            <a:br>
              <a:rPr lang="en-US" dirty="0" smtClean="0"/>
            </a:br>
            <a:r>
              <a:rPr lang="en-US" dirty="0" smtClean="0"/>
              <a:t>SET UP</a:t>
            </a:r>
            <a:endParaRPr lang="en-US" dirty="0"/>
          </a:p>
        </p:txBody>
      </p:sp>
      <p:pic>
        <p:nvPicPr>
          <p:cNvPr id="4" name="Content Placeholder 3"/>
          <p:cNvPicPr>
            <a:picLocks noGrp="1" noChangeAspect="1"/>
          </p:cNvPicPr>
          <p:nvPr>
            <p:ph idx="1"/>
          </p:nvPr>
        </p:nvPicPr>
        <p:blipFill rotWithShape="1">
          <a:blip r:embed="rId2"/>
          <a:srcRect l="21323" t="42398" r="12448" b="12614"/>
          <a:stretch/>
        </p:blipFill>
        <p:spPr>
          <a:xfrm>
            <a:off x="1094705" y="1944709"/>
            <a:ext cx="10032642" cy="4224271"/>
          </a:xfrm>
          <a:prstGeom prst="rect">
            <a:avLst/>
          </a:prstGeom>
        </p:spPr>
      </p:pic>
      <p:sp>
        <p:nvSpPr>
          <p:cNvPr id="3" name="Slide Number Placeholder 2"/>
          <p:cNvSpPr>
            <a:spLocks noGrp="1"/>
          </p:cNvSpPr>
          <p:nvPr>
            <p:ph type="sldNum" sz="quarter" idx="12"/>
          </p:nvPr>
        </p:nvSpPr>
        <p:spPr/>
        <p:txBody>
          <a:bodyPr/>
          <a:lstStyle/>
          <a:p>
            <a:fld id="{70D1B921-BECE-4698-9825-7E518C76CBF2}" type="slidenum">
              <a:rPr lang="en-US" smtClean="0"/>
              <a:t>24</a:t>
            </a:fld>
            <a:endParaRPr lang="en-US"/>
          </a:p>
        </p:txBody>
      </p:sp>
    </p:spTree>
    <p:extLst>
      <p:ext uri="{BB962C8B-B14F-4D97-AF65-F5344CB8AC3E}">
        <p14:creationId xmlns:p14="http://schemas.microsoft.com/office/powerpoint/2010/main" val="92798778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40913" y="888642"/>
            <a:ext cx="11346287" cy="4708981"/>
          </a:xfrm>
          <a:prstGeom prst="rect">
            <a:avLst/>
          </a:prstGeom>
          <a:noFill/>
        </p:spPr>
        <p:txBody>
          <a:bodyPr wrap="square" rtlCol="0">
            <a:spAutoFit/>
          </a:bodyPr>
          <a:lstStyle/>
          <a:p>
            <a:pPr marL="285750" indent="-285750">
              <a:buFont typeface="Arial" panose="020B0604020202020204" pitchFamily="34" charset="0"/>
              <a:buChar char="•"/>
            </a:pPr>
            <a:r>
              <a:rPr lang="en-US" sz="2000" b="1" dirty="0"/>
              <a:t>T</a:t>
            </a:r>
            <a:r>
              <a:rPr lang="en-US" sz="2000" b="1" dirty="0" smtClean="0"/>
              <a:t>wo </a:t>
            </a:r>
            <a:r>
              <a:rPr lang="en-US" sz="2000" b="1" dirty="0"/>
              <a:t>high resolution cameras with pant tilt zoom </a:t>
            </a:r>
            <a:r>
              <a:rPr lang="en-US" sz="2000" dirty="0"/>
              <a:t>option and a table microphone. The cameras will be installed on tripods, so that they are portable and no holes need to be drilled. </a:t>
            </a:r>
            <a:endParaRPr lang="en-US" sz="2000" dirty="0" smtClean="0"/>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b="1" dirty="0" err="1"/>
              <a:t>MediaRecorder</a:t>
            </a:r>
            <a:r>
              <a:rPr lang="en-US" sz="2000" dirty="0"/>
              <a:t> is our software tool that will record all the video and audio in </a:t>
            </a:r>
            <a:r>
              <a:rPr lang="en-US" sz="2000" dirty="0" smtClean="0"/>
              <a:t>sync</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For Facial expression, we offer </a:t>
            </a:r>
            <a:r>
              <a:rPr lang="en-US" sz="2000" b="1" dirty="0" err="1"/>
              <a:t>FaceReader</a:t>
            </a:r>
            <a:r>
              <a:rPr lang="en-US" sz="2000" dirty="0"/>
              <a:t> and the hardware includes a webcam, which will be placed on the table and an optional LED array on a tripod to optimize the light conditions. </a:t>
            </a:r>
            <a:endParaRPr lang="en-US" sz="2000" dirty="0" smtClean="0"/>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With Noldus </a:t>
            </a:r>
            <a:r>
              <a:rPr lang="en-US" sz="2000" b="1" dirty="0"/>
              <a:t>The Observer XT </a:t>
            </a:r>
            <a:r>
              <a:rPr lang="en-US" sz="2000" dirty="0"/>
              <a:t>the videos from the two cameras and the video and data from </a:t>
            </a:r>
            <a:r>
              <a:rPr lang="en-US" sz="2000" dirty="0" err="1"/>
              <a:t>FaceReader</a:t>
            </a:r>
            <a:r>
              <a:rPr lang="en-US" sz="2000" dirty="0"/>
              <a:t> will be combine into one data set. </a:t>
            </a:r>
            <a:endParaRPr lang="en-US" sz="2000" dirty="0" smtClean="0"/>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 Other hardware that is included are </a:t>
            </a:r>
            <a:r>
              <a:rPr lang="en-US" sz="2000" b="1" dirty="0"/>
              <a:t>three work station with monitor</a:t>
            </a:r>
            <a:r>
              <a:rPr lang="en-US" sz="2000" dirty="0"/>
              <a:t> combined in a 19” rack to make your lab more compact and external data storage.</a:t>
            </a:r>
            <a:endParaRPr lang="en-US" sz="2000" dirty="0" smtClean="0"/>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endParaRPr lang="en-US" sz="2000" dirty="0"/>
          </a:p>
        </p:txBody>
      </p:sp>
      <p:sp>
        <p:nvSpPr>
          <p:cNvPr id="3" name="Slide Number Placeholder 2"/>
          <p:cNvSpPr>
            <a:spLocks noGrp="1"/>
          </p:cNvSpPr>
          <p:nvPr>
            <p:ph type="sldNum" sz="quarter" idx="12"/>
          </p:nvPr>
        </p:nvSpPr>
        <p:spPr/>
        <p:txBody>
          <a:bodyPr/>
          <a:lstStyle/>
          <a:p>
            <a:fld id="{70D1B921-BECE-4698-9825-7E518C76CBF2}" type="slidenum">
              <a:rPr lang="en-US" smtClean="0"/>
              <a:t>25</a:t>
            </a:fld>
            <a:endParaRPr lang="en-US"/>
          </a:p>
        </p:txBody>
      </p:sp>
    </p:spTree>
    <p:extLst>
      <p:ext uri="{BB962C8B-B14F-4D97-AF65-F5344CB8AC3E}">
        <p14:creationId xmlns:p14="http://schemas.microsoft.com/office/powerpoint/2010/main" val="325432221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0D1B921-BECE-4698-9825-7E518C76CBF2}" type="slidenum">
              <a:rPr lang="en-US" smtClean="0"/>
              <a:t>26</a:t>
            </a:fld>
            <a:endParaRPr lang="en-US"/>
          </a:p>
        </p:txBody>
      </p:sp>
      <p:graphicFrame>
        <p:nvGraphicFramePr>
          <p:cNvPr id="3" name="Content Placeholder 3"/>
          <p:cNvGraphicFramePr>
            <a:graphicFrameLocks/>
          </p:cNvGraphicFramePr>
          <p:nvPr>
            <p:extLst>
              <p:ext uri="{D42A27DB-BD31-4B8C-83A1-F6EECF244321}">
                <p14:modId xmlns:p14="http://schemas.microsoft.com/office/powerpoint/2010/main" val="2754523117"/>
              </p:ext>
            </p:extLst>
          </p:nvPr>
        </p:nvGraphicFramePr>
        <p:xfrm>
          <a:off x="656824" y="705163"/>
          <a:ext cx="10380369" cy="5597389"/>
        </p:xfrm>
        <a:graphic>
          <a:graphicData uri="http://schemas.openxmlformats.org/drawingml/2006/table">
            <a:tbl>
              <a:tblPr firstRow="1" bandRow="1">
                <a:tableStyleId>{5C22544A-7EE6-4342-B048-85BDC9FD1C3A}</a:tableStyleId>
              </a:tblPr>
              <a:tblGrid>
                <a:gridCol w="3460123"/>
                <a:gridCol w="3460123"/>
                <a:gridCol w="3460123"/>
              </a:tblGrid>
              <a:tr h="355914">
                <a:tc>
                  <a:txBody>
                    <a:bodyPr/>
                    <a:lstStyle/>
                    <a:p>
                      <a:pPr algn="ctr"/>
                      <a:r>
                        <a:rPr lang="en-US" dirty="0" smtClean="0"/>
                        <a:t>EQUIPMENT</a:t>
                      </a:r>
                      <a:endParaRPr lang="en-US" dirty="0"/>
                    </a:p>
                  </a:txBody>
                  <a:tcPr/>
                </a:tc>
                <a:tc>
                  <a:txBody>
                    <a:bodyPr/>
                    <a:lstStyle/>
                    <a:p>
                      <a:r>
                        <a:rPr lang="en-US" dirty="0" smtClean="0"/>
                        <a:t>INCLUDES</a:t>
                      </a:r>
                      <a:endParaRPr lang="en-US" dirty="0"/>
                    </a:p>
                  </a:txBody>
                  <a:tcPr/>
                </a:tc>
                <a:tc>
                  <a:txBody>
                    <a:bodyPr/>
                    <a:lstStyle/>
                    <a:p>
                      <a:r>
                        <a:rPr lang="en-US" dirty="0" smtClean="0"/>
                        <a:t>TOTAL</a:t>
                      </a:r>
                      <a:r>
                        <a:rPr lang="en-US" baseline="0" dirty="0" smtClean="0"/>
                        <a:t> </a:t>
                      </a:r>
                      <a:r>
                        <a:rPr lang="en-US" dirty="0" smtClean="0"/>
                        <a:t>PRICE (IN SGD)</a:t>
                      </a:r>
                      <a:endParaRPr lang="en-US" dirty="0"/>
                    </a:p>
                  </a:txBody>
                  <a:tcPr/>
                </a:tc>
              </a:tr>
              <a:tr h="355914">
                <a:tc>
                  <a:txBody>
                    <a:bodyPr/>
                    <a:lstStyle/>
                    <a:p>
                      <a:r>
                        <a:rPr lang="en-US" dirty="0" smtClean="0"/>
                        <a:t>Observer</a:t>
                      </a:r>
                      <a:r>
                        <a:rPr lang="en-US" baseline="0" dirty="0" smtClean="0"/>
                        <a:t> XT</a:t>
                      </a:r>
                      <a:endParaRPr lang="en-US" dirty="0"/>
                    </a:p>
                  </a:txBody>
                  <a:tcPr/>
                </a:tc>
                <a:tc>
                  <a:txBody>
                    <a:bodyPr/>
                    <a:lstStyle/>
                    <a:p>
                      <a:r>
                        <a:rPr lang="en-US" dirty="0" smtClean="0"/>
                        <a:t>software</a:t>
                      </a:r>
                      <a:endParaRPr lang="en-US" dirty="0"/>
                    </a:p>
                  </a:txBody>
                  <a:tcPr/>
                </a:tc>
                <a:tc>
                  <a:txBody>
                    <a:bodyPr/>
                    <a:lstStyle/>
                    <a:p>
                      <a:r>
                        <a:rPr lang="en-US" dirty="0" smtClean="0"/>
                        <a:t>16,400</a:t>
                      </a:r>
                      <a:endParaRPr lang="en-US" dirty="0"/>
                    </a:p>
                  </a:txBody>
                  <a:tcPr/>
                </a:tc>
              </a:tr>
              <a:tr h="545790">
                <a:tc>
                  <a:txBody>
                    <a:bodyPr/>
                    <a:lstStyle/>
                    <a:p>
                      <a:r>
                        <a:rPr lang="en-US" dirty="0" smtClean="0"/>
                        <a:t>Face</a:t>
                      </a:r>
                      <a:r>
                        <a:rPr lang="en-US" baseline="0" dirty="0" smtClean="0"/>
                        <a:t> Reader</a:t>
                      </a:r>
                      <a:endParaRPr lang="en-US" dirty="0"/>
                    </a:p>
                  </a:txBody>
                  <a:tcPr/>
                </a:tc>
                <a:tc>
                  <a:txBody>
                    <a:bodyPr/>
                    <a:lstStyle/>
                    <a:p>
                      <a:r>
                        <a:rPr lang="en-US" dirty="0" smtClean="0"/>
                        <a:t>LED + Lamp Stand</a:t>
                      </a:r>
                    </a:p>
                  </a:txBody>
                  <a:tcPr/>
                </a:tc>
                <a:tc>
                  <a:txBody>
                    <a:bodyPr/>
                    <a:lstStyle/>
                    <a:p>
                      <a:r>
                        <a:rPr lang="en-US" dirty="0" smtClean="0"/>
                        <a:t>9100</a:t>
                      </a:r>
                      <a:endParaRPr lang="en-US" dirty="0"/>
                    </a:p>
                  </a:txBody>
                  <a:tcPr/>
                </a:tc>
              </a:tr>
              <a:tr h="545790">
                <a:tc>
                  <a:txBody>
                    <a:bodyPr/>
                    <a:lstStyle/>
                    <a:p>
                      <a:r>
                        <a:rPr lang="en-US" baseline="0" dirty="0" smtClean="0"/>
                        <a:t>GSR (</a:t>
                      </a:r>
                      <a:r>
                        <a:rPr lang="en-US" baseline="0" dirty="0" err="1" smtClean="0"/>
                        <a:t>Mindware</a:t>
                      </a:r>
                      <a:r>
                        <a:rPr lang="en-US" baseline="0" dirty="0" smtClean="0"/>
                        <a:t> GSR)</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GSR and Pulse meter</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27,050</a:t>
                      </a:r>
                    </a:p>
                  </a:txBody>
                  <a:tcPr/>
                </a:tc>
              </a:tr>
              <a:tr h="545790">
                <a:tc>
                  <a:txBody>
                    <a:bodyPr/>
                    <a:lstStyle/>
                    <a:p>
                      <a:r>
                        <a:rPr lang="en-US" dirty="0" smtClean="0"/>
                        <a:t>ECG(</a:t>
                      </a:r>
                      <a:r>
                        <a:rPr lang="en-US" dirty="0" err="1" smtClean="0"/>
                        <a:t>Empatica</a:t>
                      </a:r>
                      <a:r>
                        <a:rPr lang="en-US" dirty="0" smtClean="0"/>
                        <a:t> ECG/EMG)</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wristband</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6050</a:t>
                      </a:r>
                    </a:p>
                  </a:txBody>
                  <a:tcPr/>
                </a:tc>
              </a:tr>
              <a:tr h="622849">
                <a:tc>
                  <a:txBody>
                    <a:bodyPr/>
                    <a:lstStyle/>
                    <a:p>
                      <a:r>
                        <a:rPr lang="en-US" dirty="0" smtClean="0"/>
                        <a:t>Eye</a:t>
                      </a:r>
                      <a:r>
                        <a:rPr lang="en-US" baseline="0" dirty="0" smtClean="0"/>
                        <a:t> tracker(</a:t>
                      </a:r>
                      <a:r>
                        <a:rPr lang="en-US" baseline="0" dirty="0" err="1" smtClean="0"/>
                        <a:t>Tobii</a:t>
                      </a:r>
                      <a:r>
                        <a:rPr lang="en-US" baseline="0" dirty="0" smtClean="0"/>
                        <a:t> Glasses )</a:t>
                      </a:r>
                      <a:endParaRPr lang="en-US" dirty="0"/>
                    </a:p>
                  </a:txBody>
                  <a:tcPr/>
                </a:tc>
                <a:tc>
                  <a:txBody>
                    <a:bodyPr/>
                    <a:lstStyle/>
                    <a:p>
                      <a:r>
                        <a:rPr lang="en-US" dirty="0" smtClean="0"/>
                        <a:t>glasses</a:t>
                      </a:r>
                      <a:endParaRPr lang="en-US" dirty="0"/>
                    </a:p>
                  </a:txBody>
                  <a:tcPr/>
                </a:tc>
                <a:tc>
                  <a:txBody>
                    <a:bodyPr/>
                    <a:lstStyle/>
                    <a:p>
                      <a:r>
                        <a:rPr lang="en-US" dirty="0" smtClean="0"/>
                        <a:t>61,150</a:t>
                      </a:r>
                      <a:endParaRPr lang="en-US" dirty="0"/>
                    </a:p>
                  </a:txBody>
                  <a:tcPr/>
                </a:tc>
              </a:tr>
              <a:tr h="889785">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Hand/Body </a:t>
                      </a:r>
                      <a:r>
                        <a:rPr lang="en-US" dirty="0" err="1" smtClean="0"/>
                        <a:t>Getsures</a:t>
                      </a:r>
                      <a:r>
                        <a:rPr lang="en-US" dirty="0" smtClean="0"/>
                        <a:t>(</a:t>
                      </a:r>
                      <a:r>
                        <a:rPr lang="en-US" baseline="0" dirty="0" smtClean="0"/>
                        <a:t> 2 cameras IP PTZ</a:t>
                      </a:r>
                      <a:r>
                        <a:rPr lang="en-US" dirty="0" smtClean="0"/>
                        <a:t>)</a:t>
                      </a:r>
                    </a:p>
                  </a:txBody>
                  <a:tcPr/>
                </a:tc>
                <a:tc>
                  <a:txBody>
                    <a:bodyPr/>
                    <a:lstStyle/>
                    <a:p>
                      <a:r>
                        <a:rPr lang="en-US" sz="1800" kern="1200" dirty="0" smtClean="0">
                          <a:solidFill>
                            <a:schemeClr val="dk1"/>
                          </a:solidFill>
                          <a:latin typeface="+mn-lt"/>
                          <a:ea typeface="+mn-ea"/>
                          <a:cs typeface="+mn-cs"/>
                        </a:rPr>
                        <a:t>Tripod</a:t>
                      </a:r>
                      <a:r>
                        <a:rPr lang="en-US" sz="1800" kern="1200" baseline="0" dirty="0" smtClean="0">
                          <a:solidFill>
                            <a:schemeClr val="dk1"/>
                          </a:solidFill>
                          <a:latin typeface="+mn-lt"/>
                          <a:ea typeface="+mn-ea"/>
                          <a:cs typeface="+mn-cs"/>
                        </a:rPr>
                        <a:t> stand +boundary microphones+ microphone preamplifier</a:t>
                      </a:r>
                      <a:endParaRPr lang="en-US" sz="1800" kern="1200" dirty="0" smtClean="0">
                        <a:solidFill>
                          <a:schemeClr val="dk1"/>
                        </a:solidFill>
                        <a:latin typeface="+mn-lt"/>
                        <a:ea typeface="+mn-ea"/>
                        <a:cs typeface="+mn-cs"/>
                      </a:endParaRPr>
                    </a:p>
                  </a:txBody>
                  <a:tcPr/>
                </a:tc>
                <a:tc>
                  <a:txBody>
                    <a:bodyPr/>
                    <a:lstStyle/>
                    <a:p>
                      <a:r>
                        <a:rPr lang="en-US" dirty="0" smtClean="0">
                          <a:solidFill>
                            <a:schemeClr val="tx1"/>
                          </a:solidFill>
                        </a:rPr>
                        <a:t>7550</a:t>
                      </a:r>
                      <a:endParaRPr lang="en-US" dirty="0">
                        <a:solidFill>
                          <a:schemeClr val="tx1"/>
                        </a:solidFill>
                      </a:endParaRPr>
                    </a:p>
                  </a:txBody>
                  <a:tcPr/>
                </a:tc>
              </a:tr>
              <a:tr h="545790">
                <a:tc>
                  <a:txBody>
                    <a:bodyPr/>
                    <a:lstStyle/>
                    <a:p>
                      <a:r>
                        <a:rPr lang="en-US" dirty="0" smtClean="0">
                          <a:solidFill>
                            <a:schemeClr val="tx1"/>
                          </a:solidFill>
                        </a:rPr>
                        <a:t>Seat Pressure(</a:t>
                      </a:r>
                      <a:r>
                        <a:rPr lang="en-US" dirty="0" err="1" smtClean="0">
                          <a:solidFill>
                            <a:schemeClr val="tx1"/>
                          </a:solidFill>
                        </a:rPr>
                        <a:t>ConforMat</a:t>
                      </a:r>
                      <a:r>
                        <a:rPr lang="en-US" dirty="0" smtClean="0">
                          <a:solidFill>
                            <a:schemeClr val="tx1"/>
                          </a:solidFill>
                        </a:rPr>
                        <a:t>)</a:t>
                      </a:r>
                      <a:endParaRPr lang="en-US" dirty="0">
                        <a:solidFill>
                          <a:schemeClr val="tx1"/>
                        </a:solidFill>
                      </a:endParaRP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err="1" smtClean="0">
                          <a:solidFill>
                            <a:schemeClr val="tx1"/>
                          </a:solidFill>
                        </a:rPr>
                        <a:t>Conformat</a:t>
                      </a:r>
                      <a:r>
                        <a:rPr lang="en-US" baseline="0" dirty="0" smtClean="0">
                          <a:solidFill>
                            <a:schemeClr val="tx1"/>
                          </a:solidFill>
                        </a:rPr>
                        <a:t> seat</a:t>
                      </a:r>
                      <a:endParaRPr lang="en-US" dirty="0" smtClean="0">
                        <a:solidFill>
                          <a:schemeClr val="tx1"/>
                        </a:solidFill>
                      </a:endParaRP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31,000</a:t>
                      </a:r>
                    </a:p>
                  </a:txBody>
                  <a:tcPr/>
                </a:tc>
              </a:tr>
              <a:tr h="77970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solidFill>
                            <a:schemeClr val="tx1"/>
                          </a:solidFill>
                          <a:latin typeface="+mn-lt"/>
                          <a:ea typeface="+mn-ea"/>
                          <a:cs typeface="+mn-cs"/>
                        </a:rPr>
                        <a:t>Noldus integration</a:t>
                      </a:r>
                      <a:r>
                        <a:rPr lang="en-US" sz="1800" kern="1200" baseline="0" dirty="0" smtClean="0">
                          <a:solidFill>
                            <a:schemeClr val="tx1"/>
                          </a:solidFill>
                          <a:latin typeface="+mn-lt"/>
                          <a:ea typeface="+mn-ea"/>
                          <a:cs typeface="+mn-cs"/>
                        </a:rPr>
                        <a:t> and training</a:t>
                      </a:r>
                      <a:endParaRPr lang="en-US" sz="1800" kern="1200" dirty="0" smtClean="0">
                        <a:solidFill>
                          <a:schemeClr val="tx1"/>
                        </a:solidFill>
                        <a:latin typeface="+mn-lt"/>
                        <a:ea typeface="+mn-ea"/>
                        <a:cs typeface="+mn-cs"/>
                      </a:endParaRPr>
                    </a:p>
                    <a:p>
                      <a:endParaRPr lang="en-US" dirty="0">
                        <a:solidFill>
                          <a:schemeClr val="tx1"/>
                        </a:solidFill>
                      </a:endParaRPr>
                    </a:p>
                  </a:txBody>
                  <a:tcPr/>
                </a:tc>
                <a:tc>
                  <a:txBody>
                    <a:bodyPr/>
                    <a:lstStyle/>
                    <a:p>
                      <a:r>
                        <a:rPr lang="en-US" dirty="0" smtClean="0">
                          <a:solidFill>
                            <a:schemeClr val="tx1"/>
                          </a:solidFill>
                        </a:rPr>
                        <a:t>Package</a:t>
                      </a:r>
                      <a:endParaRPr lang="en-US" dirty="0">
                        <a:solidFill>
                          <a:schemeClr val="tx1"/>
                        </a:solidFill>
                      </a:endParaRP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13,000</a:t>
                      </a:r>
                    </a:p>
                  </a:txBody>
                  <a:tcPr/>
                </a:tc>
              </a:tr>
              <a:tr h="355914">
                <a:tc>
                  <a:txBody>
                    <a:bodyPr/>
                    <a:lstStyle/>
                    <a:p>
                      <a:endParaRPr lang="en-US" dirty="0"/>
                    </a:p>
                  </a:txBody>
                  <a:tcPr/>
                </a:tc>
                <a:tc>
                  <a:txBody>
                    <a:bodyPr/>
                    <a:lstStyle/>
                    <a:p>
                      <a:r>
                        <a:rPr lang="en-US" b="1" dirty="0" smtClean="0"/>
                        <a:t>TOTAL</a:t>
                      </a:r>
                      <a:endParaRPr lang="en-US" b="1" dirty="0"/>
                    </a:p>
                  </a:txBody>
                  <a:tcPr/>
                </a:tc>
                <a:tc>
                  <a:txBody>
                    <a:bodyPr/>
                    <a:lstStyle/>
                    <a:p>
                      <a:r>
                        <a:rPr lang="en-US" dirty="0" smtClean="0"/>
                        <a:t>1,71,300</a:t>
                      </a:r>
                      <a:endParaRPr lang="en-US" dirty="0"/>
                    </a:p>
                  </a:txBody>
                  <a:tcPr/>
                </a:tc>
              </a:tr>
            </a:tbl>
          </a:graphicData>
        </a:graphic>
      </p:graphicFrame>
      <p:sp>
        <p:nvSpPr>
          <p:cNvPr id="5" name="TextBox 4"/>
          <p:cNvSpPr txBox="1"/>
          <p:nvPr/>
        </p:nvSpPr>
        <p:spPr>
          <a:xfrm>
            <a:off x="3734874" y="180304"/>
            <a:ext cx="3832524" cy="461665"/>
          </a:xfrm>
          <a:prstGeom prst="rect">
            <a:avLst/>
          </a:prstGeom>
          <a:noFill/>
        </p:spPr>
        <p:txBody>
          <a:bodyPr wrap="none" rtlCol="0">
            <a:spAutoFit/>
          </a:bodyPr>
          <a:lstStyle/>
          <a:p>
            <a:r>
              <a:rPr lang="en-US" sz="2400" dirty="0" smtClean="0"/>
              <a:t>QUOTATION BY NOLDUS</a:t>
            </a:r>
            <a:endParaRPr lang="en-US" sz="2400" dirty="0"/>
          </a:p>
        </p:txBody>
      </p:sp>
    </p:spTree>
    <p:extLst>
      <p:ext uri="{BB962C8B-B14F-4D97-AF65-F5344CB8AC3E}">
        <p14:creationId xmlns:p14="http://schemas.microsoft.com/office/powerpoint/2010/main" val="216986850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0D1B921-BECE-4698-9825-7E518C76CBF2}" type="slidenum">
              <a:rPr lang="en-US" smtClean="0"/>
              <a:t>27</a:t>
            </a:fld>
            <a:endParaRPr lang="en-US"/>
          </a:p>
        </p:txBody>
      </p:sp>
      <p:sp>
        <p:nvSpPr>
          <p:cNvPr id="3" name="TextBox 2"/>
          <p:cNvSpPr txBox="1"/>
          <p:nvPr/>
        </p:nvSpPr>
        <p:spPr>
          <a:xfrm>
            <a:off x="4790940" y="759854"/>
            <a:ext cx="1822935" cy="461665"/>
          </a:xfrm>
          <a:prstGeom prst="rect">
            <a:avLst/>
          </a:prstGeom>
          <a:noFill/>
        </p:spPr>
        <p:txBody>
          <a:bodyPr wrap="none" rtlCol="0">
            <a:spAutoFit/>
          </a:bodyPr>
          <a:lstStyle/>
          <a:p>
            <a:pPr algn="ctr"/>
            <a:r>
              <a:rPr lang="en-US" sz="2400" dirty="0" smtClean="0"/>
              <a:t>CONTENTS</a:t>
            </a:r>
          </a:p>
        </p:txBody>
      </p:sp>
      <p:sp>
        <p:nvSpPr>
          <p:cNvPr id="5" name="TextBox 4"/>
          <p:cNvSpPr txBox="1"/>
          <p:nvPr/>
        </p:nvSpPr>
        <p:spPr>
          <a:xfrm>
            <a:off x="1506116" y="1390918"/>
            <a:ext cx="8590208" cy="5940088"/>
          </a:xfrm>
          <a:prstGeom prst="rect">
            <a:avLst/>
          </a:prstGeom>
          <a:noFill/>
        </p:spPr>
        <p:txBody>
          <a:bodyPr wrap="square" rtlCol="0">
            <a:spAutoFit/>
          </a:bodyPr>
          <a:lstStyle/>
          <a:p>
            <a:pPr marL="457200" indent="-457200">
              <a:buFont typeface="+mj-lt"/>
              <a:buAutoNum type="arabicParenR"/>
            </a:pPr>
            <a:r>
              <a:rPr lang="en-US" sz="2000" b="1" dirty="0"/>
              <a:t>Objective</a:t>
            </a:r>
          </a:p>
          <a:p>
            <a:pPr marL="457200" indent="-457200">
              <a:buFont typeface="+mj-lt"/>
              <a:buAutoNum type="arabicParenR"/>
            </a:pPr>
            <a:r>
              <a:rPr lang="en-US" sz="2000" b="1" dirty="0" smtClean="0"/>
              <a:t>Scenario</a:t>
            </a:r>
          </a:p>
          <a:p>
            <a:pPr marL="457200" indent="-457200">
              <a:buFont typeface="+mj-lt"/>
              <a:buAutoNum type="arabicParenR"/>
            </a:pPr>
            <a:r>
              <a:rPr lang="en-US" sz="2000" b="1" dirty="0" smtClean="0"/>
              <a:t>Equipment</a:t>
            </a:r>
            <a:endParaRPr lang="en-US" sz="2000" b="1" dirty="0"/>
          </a:p>
          <a:p>
            <a:r>
              <a:rPr lang="en-US" sz="2000" dirty="0"/>
              <a:t>    a) </a:t>
            </a:r>
            <a:r>
              <a:rPr lang="en-US" sz="2000" dirty="0" smtClean="0"/>
              <a:t> Eye </a:t>
            </a:r>
            <a:r>
              <a:rPr lang="en-US" sz="2000" dirty="0"/>
              <a:t>trackers</a:t>
            </a:r>
          </a:p>
          <a:p>
            <a:r>
              <a:rPr lang="en-US" sz="2000" dirty="0"/>
              <a:t>    b) </a:t>
            </a:r>
            <a:r>
              <a:rPr lang="en-US" sz="2000" dirty="0" smtClean="0"/>
              <a:t> Facial </a:t>
            </a:r>
            <a:r>
              <a:rPr lang="en-US" sz="2000" dirty="0"/>
              <a:t>Expression</a:t>
            </a:r>
          </a:p>
          <a:p>
            <a:r>
              <a:rPr lang="en-US" sz="2000" dirty="0"/>
              <a:t>    c) </a:t>
            </a:r>
            <a:r>
              <a:rPr lang="en-US" sz="2000" dirty="0" smtClean="0"/>
              <a:t> ECG</a:t>
            </a:r>
            <a:endParaRPr lang="en-US" sz="2000" dirty="0"/>
          </a:p>
          <a:p>
            <a:r>
              <a:rPr lang="en-US" sz="2000" dirty="0"/>
              <a:t>    d) </a:t>
            </a:r>
            <a:r>
              <a:rPr lang="en-US" sz="2000" dirty="0" smtClean="0"/>
              <a:t> GSR</a:t>
            </a:r>
            <a:endParaRPr lang="en-US" sz="2000" dirty="0"/>
          </a:p>
          <a:p>
            <a:r>
              <a:rPr lang="en-US" sz="2000" dirty="0"/>
              <a:t>    e) </a:t>
            </a:r>
            <a:r>
              <a:rPr lang="en-US" sz="2000" dirty="0" smtClean="0"/>
              <a:t> Hand </a:t>
            </a:r>
            <a:r>
              <a:rPr lang="en-US" sz="2000" dirty="0"/>
              <a:t>Movement </a:t>
            </a:r>
          </a:p>
          <a:p>
            <a:r>
              <a:rPr lang="en-US" sz="2000" dirty="0"/>
              <a:t>    f) </a:t>
            </a:r>
            <a:r>
              <a:rPr lang="en-US" sz="2000" dirty="0" smtClean="0"/>
              <a:t> EEG</a:t>
            </a:r>
            <a:endParaRPr lang="en-US" sz="2000" dirty="0"/>
          </a:p>
          <a:p>
            <a:r>
              <a:rPr lang="en-US" sz="2000" dirty="0"/>
              <a:t>    g)  Seat </a:t>
            </a:r>
            <a:r>
              <a:rPr lang="en-US" sz="2000" dirty="0" smtClean="0"/>
              <a:t>pressure</a:t>
            </a:r>
            <a:r>
              <a:rPr lang="en-US" sz="2000" dirty="0" smtClean="0">
                <a:solidFill>
                  <a:schemeClr val="bg2">
                    <a:lumMod val="75000"/>
                  </a:schemeClr>
                </a:solidFill>
              </a:rPr>
              <a:t>  </a:t>
            </a:r>
            <a:endParaRPr lang="en-US" sz="2000" dirty="0">
              <a:solidFill>
                <a:schemeClr val="bg2">
                  <a:lumMod val="75000"/>
                </a:schemeClr>
              </a:solidFill>
            </a:endParaRPr>
          </a:p>
          <a:p>
            <a:pPr marL="457200" indent="-457200">
              <a:buAutoNum type="arabicParenR" startAt="4"/>
            </a:pPr>
            <a:r>
              <a:rPr lang="en-US" sz="2000" b="1" dirty="0"/>
              <a:t>I</a:t>
            </a:r>
            <a:r>
              <a:rPr lang="en-US" sz="2000" b="1" dirty="0" smtClean="0"/>
              <a:t>ntegration solutions</a:t>
            </a:r>
            <a:endParaRPr lang="en-US" sz="2000" b="1" dirty="0"/>
          </a:p>
          <a:p>
            <a:r>
              <a:rPr lang="en-US" sz="2000" dirty="0" smtClean="0"/>
              <a:t>    a) IMOTIONS </a:t>
            </a:r>
          </a:p>
          <a:p>
            <a:r>
              <a:rPr lang="en-US" sz="2000" dirty="0"/>
              <a:t> </a:t>
            </a:r>
            <a:r>
              <a:rPr lang="en-US" sz="2000" dirty="0" smtClean="0"/>
              <a:t>   b) NOLDUS</a:t>
            </a:r>
          </a:p>
          <a:p>
            <a:r>
              <a:rPr lang="en-US" sz="2000" b="1" dirty="0" smtClean="0"/>
              <a:t>5)  Comparing </a:t>
            </a:r>
            <a:r>
              <a:rPr lang="en-US" sz="2000" b="1" dirty="0"/>
              <a:t>platforms</a:t>
            </a:r>
          </a:p>
          <a:p>
            <a:pPr marL="457200" indent="-457200">
              <a:buAutoNum type="arabicParenR" startAt="4"/>
            </a:pPr>
            <a:endParaRPr lang="en-US" sz="2000" dirty="0"/>
          </a:p>
          <a:p>
            <a:pPr marL="457200" indent="-457200">
              <a:buFont typeface="+mj-lt"/>
              <a:buAutoNum type="arabicParenR"/>
            </a:pPr>
            <a:endParaRPr lang="en-US" sz="2000" dirty="0"/>
          </a:p>
          <a:p>
            <a:pPr marL="457200" indent="-457200">
              <a:buFont typeface="+mj-lt"/>
              <a:buAutoNum type="arabicParenR"/>
            </a:pPr>
            <a:endParaRPr lang="en-US" sz="2000" dirty="0"/>
          </a:p>
          <a:p>
            <a:pPr marL="457200" indent="-457200">
              <a:buFont typeface="+mj-lt"/>
              <a:buAutoNum type="arabicParenR"/>
            </a:pPr>
            <a:endParaRPr lang="en-US" sz="2000" dirty="0"/>
          </a:p>
          <a:p>
            <a:endParaRPr lang="en-US" sz="2000" dirty="0"/>
          </a:p>
        </p:txBody>
      </p:sp>
    </p:spTree>
    <p:extLst>
      <p:ext uri="{BB962C8B-B14F-4D97-AF65-F5344CB8AC3E}">
        <p14:creationId xmlns:p14="http://schemas.microsoft.com/office/powerpoint/2010/main" val="233033830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9126242"/>
              </p:ext>
            </p:extLst>
          </p:nvPr>
        </p:nvGraphicFramePr>
        <p:xfrm>
          <a:off x="1087959" y="1039241"/>
          <a:ext cx="9537290" cy="4953142"/>
        </p:xfrm>
        <a:graphic>
          <a:graphicData uri="http://schemas.openxmlformats.org/drawingml/2006/table">
            <a:tbl>
              <a:tblPr firstRow="1" firstCol="1" bandRow="1">
                <a:tableStyleId>{5C22544A-7EE6-4342-B048-85BDC9FD1C3A}</a:tableStyleId>
              </a:tblPr>
              <a:tblGrid>
                <a:gridCol w="2383367"/>
                <a:gridCol w="2311468"/>
                <a:gridCol w="2457177"/>
                <a:gridCol w="2385278"/>
              </a:tblGrid>
              <a:tr h="627965">
                <a:tc>
                  <a:txBody>
                    <a:bodyPr/>
                    <a:lstStyle/>
                    <a:p>
                      <a:pPr marL="0" marR="0">
                        <a:lnSpc>
                          <a:spcPct val="107000"/>
                        </a:lnSpc>
                        <a:spcBef>
                          <a:spcPts val="0"/>
                        </a:spcBef>
                        <a:spcAft>
                          <a:spcPts val="0"/>
                        </a:spcAft>
                      </a:pPr>
                      <a:r>
                        <a:rPr lang="en-US" sz="1800" u="sng" dirty="0" smtClean="0">
                          <a:effectLst/>
                          <a:latin typeface="+mn-lt"/>
                          <a:ea typeface="+mn-ea"/>
                          <a:cs typeface="+mn-cs"/>
                        </a:rPr>
                        <a:t>METHOD</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800" u="sng" dirty="0">
                          <a:effectLst/>
                        </a:rPr>
                        <a:t>IMOTIONS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800" u="sng" dirty="0">
                          <a:effectLst/>
                        </a:rPr>
                        <a:t>NOLDUS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800" u="sng">
                          <a:effectLst/>
                        </a:rPr>
                        <a:t>BIOPAC</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627965">
                <a:tc>
                  <a:txBody>
                    <a:bodyPr/>
                    <a:lstStyle/>
                    <a:p>
                      <a:pPr marL="0" marR="0">
                        <a:lnSpc>
                          <a:spcPct val="107000"/>
                        </a:lnSpc>
                        <a:spcBef>
                          <a:spcPts val="0"/>
                        </a:spcBef>
                        <a:spcAft>
                          <a:spcPts val="0"/>
                        </a:spcAft>
                      </a:pPr>
                      <a:r>
                        <a:rPr lang="en-US" sz="1800" dirty="0">
                          <a:effectLst/>
                        </a:rPr>
                        <a:t>Eye tracking</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800">
                          <a:effectLst/>
                        </a:rPr>
                        <a:t>Tobii, SMI, EyeTech</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800">
                          <a:effectLst/>
                        </a:rPr>
                        <a:t>Tobii, SMI</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400" dirty="0">
                          <a:effectLst/>
                        </a:rPr>
                        <a:t> </a:t>
                      </a:r>
                      <a:r>
                        <a:rPr lang="en-US" sz="1400" u="none" strike="noStrike" dirty="0">
                          <a:effectLst/>
                        </a:rPr>
                        <a:t>EYE-GLASSES-PRO</a:t>
                      </a:r>
                      <a:r>
                        <a:rPr lang="en-US" sz="1400" dirty="0">
                          <a:effectLst/>
                        </a:rPr>
                        <a:t> and the </a:t>
                      </a:r>
                      <a:r>
                        <a:rPr lang="en-US" sz="1400" u="none" strike="noStrike" dirty="0">
                          <a:effectLst/>
                        </a:rPr>
                        <a:t>EYE-REDN</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592676">
                <a:tc>
                  <a:txBody>
                    <a:bodyPr/>
                    <a:lstStyle/>
                    <a:p>
                      <a:pPr marL="0" marR="0">
                        <a:lnSpc>
                          <a:spcPct val="107000"/>
                        </a:lnSpc>
                        <a:spcBef>
                          <a:spcPts val="0"/>
                        </a:spcBef>
                        <a:spcAft>
                          <a:spcPts val="0"/>
                        </a:spcAft>
                      </a:pPr>
                      <a:r>
                        <a:rPr lang="en-US" sz="1800">
                          <a:effectLst/>
                        </a:rPr>
                        <a:t>Facial expression</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800" u="sng">
                          <a:effectLst/>
                        </a:rPr>
                        <a:t>A</a:t>
                      </a:r>
                      <a:r>
                        <a:rPr lang="en-US" sz="1800">
                          <a:effectLst/>
                        </a:rPr>
                        <a:t>ffectiva</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800">
                          <a:effectLst/>
                        </a:rPr>
                        <a:t>Face Reader</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800" dirty="0">
                          <a:effectLst/>
                        </a:rPr>
                        <a:t>Interfaces with Noldus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627965">
                <a:tc>
                  <a:txBody>
                    <a:bodyPr/>
                    <a:lstStyle/>
                    <a:p>
                      <a:pPr marL="0" marR="0">
                        <a:lnSpc>
                          <a:spcPct val="107000"/>
                        </a:lnSpc>
                        <a:spcBef>
                          <a:spcPts val="0"/>
                        </a:spcBef>
                        <a:spcAft>
                          <a:spcPts val="0"/>
                        </a:spcAft>
                      </a:pPr>
                      <a:r>
                        <a:rPr lang="en-US" sz="1800">
                          <a:effectLst/>
                        </a:rPr>
                        <a:t>ECG</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800">
                          <a:effectLst/>
                        </a:rPr>
                        <a:t>Shimmer,Biopac</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800">
                          <a:effectLst/>
                        </a:rPr>
                        <a:t>Biopac</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800">
                          <a:effectLst/>
                        </a:rPr>
                        <a:t>Biopac products</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627965">
                <a:tc>
                  <a:txBody>
                    <a:bodyPr/>
                    <a:lstStyle/>
                    <a:p>
                      <a:pPr marL="0" marR="0">
                        <a:lnSpc>
                          <a:spcPct val="107000"/>
                        </a:lnSpc>
                        <a:spcBef>
                          <a:spcPts val="0"/>
                        </a:spcBef>
                        <a:spcAft>
                          <a:spcPts val="0"/>
                        </a:spcAft>
                      </a:pPr>
                      <a:r>
                        <a:rPr lang="en-US" sz="1800">
                          <a:effectLst/>
                        </a:rPr>
                        <a:t>GSR</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800" dirty="0" err="1">
                          <a:effectLst/>
                        </a:rPr>
                        <a:t>Shimmer,Biopac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800">
                          <a:effectLst/>
                        </a:rPr>
                        <a:t>Biopac</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800">
                          <a:effectLst/>
                        </a:rPr>
                        <a:t>Biopac products</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627965">
                <a:tc>
                  <a:txBody>
                    <a:bodyPr/>
                    <a:lstStyle/>
                    <a:p>
                      <a:pPr marL="0" marR="0">
                        <a:lnSpc>
                          <a:spcPct val="107000"/>
                        </a:lnSpc>
                        <a:spcBef>
                          <a:spcPts val="0"/>
                        </a:spcBef>
                        <a:spcAft>
                          <a:spcPts val="0"/>
                        </a:spcAft>
                      </a:pPr>
                      <a:r>
                        <a:rPr lang="en-US" sz="1800">
                          <a:effectLst/>
                        </a:rPr>
                        <a:t>EEG</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800" dirty="0" err="1">
                          <a:effectLst/>
                        </a:rPr>
                        <a:t>Emotiv</a:t>
                      </a:r>
                      <a:r>
                        <a:rPr lang="en-US" sz="1800" dirty="0">
                          <a:effectLst/>
                        </a:rPr>
                        <a:t> </a:t>
                      </a:r>
                      <a:r>
                        <a:rPr lang="en-US" sz="1800" dirty="0" err="1">
                          <a:effectLst/>
                        </a:rPr>
                        <a:t>epoc</a:t>
                      </a:r>
                      <a:r>
                        <a:rPr lang="en-US" sz="1800" dirty="0">
                          <a:effectLst/>
                        </a:rPr>
                        <a: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800">
                          <a:effectLst/>
                        </a:rPr>
                        <a:t>Biopac</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800" dirty="0">
                          <a:effectLst/>
                        </a:rPr>
                        <a:t> </a:t>
                      </a:r>
                      <a:r>
                        <a:rPr lang="en-US" sz="1800" u="none" dirty="0">
                          <a:effectLst/>
                        </a:rPr>
                        <a:t>Biopac-</a:t>
                      </a:r>
                      <a:r>
                        <a:rPr lang="en-US" sz="1800" u="none" strike="noStrike" dirty="0">
                          <a:effectLst/>
                        </a:rPr>
                        <a:t>EEG100C</a:t>
                      </a:r>
                      <a:r>
                        <a:rPr lang="en-US" sz="1800" u="none" dirty="0">
                          <a:effectLst/>
                        </a:rPr>
                        <a:t>,  </a:t>
                      </a:r>
                      <a:r>
                        <a:rPr lang="en-US" sz="1800" u="none" strike="noStrike" dirty="0">
                          <a:effectLst/>
                        </a:rPr>
                        <a:t>CAP100C</a:t>
                      </a:r>
                      <a:endParaRPr lang="en-US" sz="1400" u="none"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627965">
                <a:tc>
                  <a:txBody>
                    <a:bodyPr/>
                    <a:lstStyle/>
                    <a:p>
                      <a:pPr marL="0" marR="0">
                        <a:lnSpc>
                          <a:spcPct val="107000"/>
                        </a:lnSpc>
                        <a:spcBef>
                          <a:spcPts val="0"/>
                        </a:spcBef>
                        <a:spcAft>
                          <a:spcPts val="0"/>
                        </a:spcAft>
                      </a:pPr>
                      <a:r>
                        <a:rPr lang="en-US" sz="1800">
                          <a:effectLst/>
                        </a:rPr>
                        <a:t>Hands/Legs</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800">
                          <a:effectLst/>
                        </a:rPr>
                        <a:t>Any no. of cameras</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800">
                          <a:effectLst/>
                        </a:rPr>
                        <a:t>Any no. of cameras</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800" dirty="0">
                          <a:effectLst/>
                        </a:rPr>
                        <a:t>Any no. of cameras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592676">
                <a:tc>
                  <a:txBody>
                    <a:bodyPr/>
                    <a:lstStyle/>
                    <a:p>
                      <a:pPr marL="0" marR="0">
                        <a:lnSpc>
                          <a:spcPct val="107000"/>
                        </a:lnSpc>
                        <a:spcBef>
                          <a:spcPts val="0"/>
                        </a:spcBef>
                        <a:spcAft>
                          <a:spcPts val="0"/>
                        </a:spcAft>
                      </a:pPr>
                      <a:r>
                        <a:rPr lang="en-US" sz="1800" dirty="0" smtClean="0">
                          <a:effectLst/>
                        </a:rPr>
                        <a:t>Integration Software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800" dirty="0" err="1">
                          <a:effectLst/>
                        </a:rPr>
                        <a:t>i</a:t>
                      </a:r>
                      <a:r>
                        <a:rPr lang="en-US" sz="1800" dirty="0" err="1" smtClean="0">
                          <a:effectLst/>
                        </a:rPr>
                        <a:t>motions</a:t>
                      </a:r>
                      <a:r>
                        <a:rPr lang="en-US" sz="1800" dirty="0" smtClean="0">
                          <a:effectLst/>
                        </a:rPr>
                        <a:t> </a:t>
                      </a:r>
                      <a:r>
                        <a:rPr lang="en-US" sz="1800" dirty="0">
                          <a:effectLst/>
                        </a:rPr>
                        <a:t>human behavior software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800">
                          <a:effectLst/>
                        </a:rPr>
                        <a:t>ObserverXT</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800" dirty="0">
                          <a:effectLst/>
                        </a:rPr>
                        <a:t>MP 160</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bl>
          </a:graphicData>
        </a:graphic>
      </p:graphicFrame>
      <p:sp>
        <p:nvSpPr>
          <p:cNvPr id="4" name="TextBox 3"/>
          <p:cNvSpPr txBox="1"/>
          <p:nvPr/>
        </p:nvSpPr>
        <p:spPr>
          <a:xfrm>
            <a:off x="3032810" y="566671"/>
            <a:ext cx="6059351" cy="461665"/>
          </a:xfrm>
          <a:prstGeom prst="rect">
            <a:avLst/>
          </a:prstGeom>
          <a:noFill/>
        </p:spPr>
        <p:txBody>
          <a:bodyPr wrap="none" rtlCol="0">
            <a:spAutoFit/>
          </a:bodyPr>
          <a:lstStyle/>
          <a:p>
            <a:r>
              <a:rPr lang="en-US" sz="2400" b="1" dirty="0" smtClean="0"/>
              <a:t>What equipment do these company provide? </a:t>
            </a:r>
            <a:endParaRPr lang="en-US" sz="2400" b="1" dirty="0"/>
          </a:p>
        </p:txBody>
      </p:sp>
      <p:sp>
        <p:nvSpPr>
          <p:cNvPr id="5" name="Slide Number Placeholder 4"/>
          <p:cNvSpPr>
            <a:spLocks noGrp="1"/>
          </p:cNvSpPr>
          <p:nvPr>
            <p:ph type="sldNum" sz="quarter" idx="12"/>
          </p:nvPr>
        </p:nvSpPr>
        <p:spPr/>
        <p:txBody>
          <a:bodyPr/>
          <a:lstStyle/>
          <a:p>
            <a:fld id="{70D1B921-BECE-4698-9825-7E518C76CBF2}" type="slidenum">
              <a:rPr lang="en-US" smtClean="0"/>
              <a:t>28</a:t>
            </a:fld>
            <a:endParaRPr lang="en-US"/>
          </a:p>
        </p:txBody>
      </p:sp>
    </p:spTree>
    <p:extLst>
      <p:ext uri="{BB962C8B-B14F-4D97-AF65-F5344CB8AC3E}">
        <p14:creationId xmlns:p14="http://schemas.microsoft.com/office/powerpoint/2010/main" val="169930387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38937" y="-105865"/>
            <a:ext cx="7005034" cy="759853"/>
          </a:xfrm>
        </p:spPr>
        <p:txBody>
          <a:bodyPr>
            <a:normAutofit fontScale="90000"/>
          </a:bodyPr>
          <a:lstStyle/>
          <a:p>
            <a:r>
              <a:rPr lang="en-US" sz="3200" dirty="0" smtClean="0"/>
              <a:t>COMPARISON OF BOTH PLATFORMS</a:t>
            </a:r>
            <a:endParaRPr lang="en-US" sz="3200"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563032583"/>
              </p:ext>
            </p:extLst>
          </p:nvPr>
        </p:nvGraphicFramePr>
        <p:xfrm>
          <a:off x="683654" y="708338"/>
          <a:ext cx="10515600" cy="5485712"/>
        </p:xfrm>
        <a:graphic>
          <a:graphicData uri="http://schemas.openxmlformats.org/drawingml/2006/table">
            <a:tbl>
              <a:tblPr firstRow="1" bandRow="1">
                <a:tableStyleId>{5C22544A-7EE6-4342-B048-85BDC9FD1C3A}</a:tableStyleId>
              </a:tblPr>
              <a:tblGrid>
                <a:gridCol w="5257800"/>
                <a:gridCol w="5257800"/>
              </a:tblGrid>
              <a:tr h="447035">
                <a:tc>
                  <a:txBody>
                    <a:bodyPr/>
                    <a:lstStyle/>
                    <a:p>
                      <a:r>
                        <a:rPr lang="en-US" dirty="0" smtClean="0"/>
                        <a:t>IMOTIONS</a:t>
                      </a:r>
                      <a:endParaRPr lang="en-US" dirty="0"/>
                    </a:p>
                  </a:txBody>
                  <a:tcPr/>
                </a:tc>
                <a:tc>
                  <a:txBody>
                    <a:bodyPr/>
                    <a:lstStyle/>
                    <a:p>
                      <a:r>
                        <a:rPr lang="en-US" dirty="0" smtClean="0"/>
                        <a:t>BIOPAC+NOLDUS</a:t>
                      </a:r>
                      <a:endParaRPr lang="en-US" dirty="0"/>
                    </a:p>
                  </a:txBody>
                  <a:tcPr/>
                </a:tc>
              </a:tr>
              <a:tr h="528474">
                <a:tc>
                  <a:txBody>
                    <a:bodyPr/>
                    <a:lstStyle/>
                    <a:p>
                      <a:r>
                        <a:rPr lang="en-US" dirty="0" smtClean="0"/>
                        <a:t>Integrates</a:t>
                      </a:r>
                      <a:r>
                        <a:rPr lang="en-US" baseline="0" dirty="0" smtClean="0"/>
                        <a:t> Eye tracking, facial expressions, GSR, EEG, ECG and other third party equipment with API.</a:t>
                      </a:r>
                      <a:endParaRPr lang="en-US" dirty="0"/>
                    </a:p>
                  </a:txBody>
                  <a:tcPr/>
                </a:tc>
                <a:tc>
                  <a:txBody>
                    <a:bodyPr/>
                    <a:lstStyle/>
                    <a:p>
                      <a:r>
                        <a:rPr lang="en-US" dirty="0" smtClean="0"/>
                        <a:t>Observer XT</a:t>
                      </a:r>
                      <a:r>
                        <a:rPr lang="en-US" baseline="0" dirty="0" smtClean="0"/>
                        <a:t> is a software that integrates  all data in a similar way.</a:t>
                      </a:r>
                      <a:endParaRPr lang="en-US" dirty="0"/>
                    </a:p>
                  </a:txBody>
                  <a:tcPr/>
                </a:tc>
              </a:tr>
              <a:tr h="1207940">
                <a:tc>
                  <a:txBody>
                    <a:bodyPr/>
                    <a:lstStyle/>
                    <a:p>
                      <a:r>
                        <a:rPr lang="en-US" dirty="0" smtClean="0"/>
                        <a:t>Eye tracking-</a:t>
                      </a:r>
                      <a:r>
                        <a:rPr lang="en-US" dirty="0" err="1" smtClean="0"/>
                        <a:t>Tobii</a:t>
                      </a:r>
                      <a:r>
                        <a:rPr lang="en-US" dirty="0" smtClean="0"/>
                        <a:t> </a:t>
                      </a:r>
                    </a:p>
                    <a:p>
                      <a:r>
                        <a:rPr lang="en-US" dirty="0" smtClean="0"/>
                        <a:t>Facial Expression- </a:t>
                      </a:r>
                      <a:r>
                        <a:rPr lang="en-US" dirty="0" err="1" smtClean="0"/>
                        <a:t>Affectiva</a:t>
                      </a:r>
                      <a:endParaRPr lang="en-US" dirty="0" smtClean="0"/>
                    </a:p>
                    <a:p>
                      <a:r>
                        <a:rPr lang="en-US" dirty="0" smtClean="0"/>
                        <a:t>ECG/GSR- Shimmer</a:t>
                      </a:r>
                    </a:p>
                    <a:p>
                      <a:r>
                        <a:rPr lang="en-US" dirty="0" smtClean="0"/>
                        <a:t>EEG- </a:t>
                      </a:r>
                      <a:r>
                        <a:rPr lang="en-US" dirty="0" err="1" smtClean="0"/>
                        <a:t>Emotiv</a:t>
                      </a:r>
                      <a:r>
                        <a:rPr lang="en-US" baseline="0" dirty="0" smtClean="0"/>
                        <a:t> </a:t>
                      </a:r>
                      <a:r>
                        <a:rPr lang="en-US" baseline="0" dirty="0" err="1" smtClean="0"/>
                        <a:t>Epoc</a:t>
                      </a:r>
                      <a:r>
                        <a:rPr lang="en-US" baseline="0" dirty="0" smtClean="0"/>
                        <a:t>+</a:t>
                      </a:r>
                    </a:p>
                    <a:p>
                      <a:r>
                        <a:rPr lang="en-US" dirty="0" smtClean="0"/>
                        <a:t>Kinect- raw files no visualization</a:t>
                      </a:r>
                      <a:endParaRPr lang="en-US" dirty="0"/>
                    </a:p>
                  </a:txBody>
                  <a:tcPr/>
                </a:tc>
                <a:tc>
                  <a:txBody>
                    <a:bodyPr/>
                    <a:lstStyle/>
                    <a:p>
                      <a:r>
                        <a:rPr lang="en-US" dirty="0" smtClean="0"/>
                        <a:t>Eye tracking-</a:t>
                      </a:r>
                      <a:r>
                        <a:rPr lang="en-US" dirty="0" err="1" smtClean="0"/>
                        <a:t>Tobii</a:t>
                      </a:r>
                      <a:r>
                        <a:rPr lang="en-US" dirty="0" smtClean="0"/>
                        <a:t> </a:t>
                      </a:r>
                    </a:p>
                    <a:p>
                      <a:r>
                        <a:rPr lang="en-US" dirty="0" smtClean="0"/>
                        <a:t>Facial Expression- Face Reader</a:t>
                      </a:r>
                    </a:p>
                    <a:p>
                      <a:r>
                        <a:rPr lang="en-US" dirty="0" smtClean="0"/>
                        <a:t>ECG/GSR-</a:t>
                      </a:r>
                      <a:r>
                        <a:rPr lang="en-US" baseline="0" dirty="0" smtClean="0"/>
                        <a:t> </a:t>
                      </a:r>
                      <a:r>
                        <a:rPr lang="en-US" baseline="0" dirty="0" err="1" smtClean="0"/>
                        <a:t>Biopac</a:t>
                      </a:r>
                      <a:endParaRPr lang="en-US" dirty="0" smtClean="0"/>
                    </a:p>
                    <a:p>
                      <a:r>
                        <a:rPr lang="en-US" dirty="0" smtClean="0"/>
                        <a:t>EEG- </a:t>
                      </a:r>
                      <a:r>
                        <a:rPr lang="en-US" dirty="0" err="1" smtClean="0"/>
                        <a:t>Emotiv</a:t>
                      </a:r>
                      <a:r>
                        <a:rPr lang="en-US" baseline="0" dirty="0" smtClean="0"/>
                        <a:t> </a:t>
                      </a:r>
                      <a:r>
                        <a:rPr lang="en-US" baseline="0" dirty="0" err="1" smtClean="0"/>
                        <a:t>Epoc</a:t>
                      </a:r>
                      <a:r>
                        <a:rPr lang="en-US" baseline="0" dirty="0" smtClean="0"/>
                        <a:t>+</a:t>
                      </a:r>
                    </a:p>
                    <a:p>
                      <a:r>
                        <a:rPr lang="en-US" dirty="0" smtClean="0"/>
                        <a:t>No</a:t>
                      </a:r>
                      <a:r>
                        <a:rPr lang="en-US" baseline="0" dirty="0" smtClean="0"/>
                        <a:t> </a:t>
                      </a:r>
                      <a:r>
                        <a:rPr lang="en-US" baseline="0" dirty="0" err="1" smtClean="0"/>
                        <a:t>kinect</a:t>
                      </a:r>
                      <a:endParaRPr lang="en-US" dirty="0"/>
                    </a:p>
                  </a:txBody>
                  <a:tcPr/>
                </a:tc>
              </a:tr>
              <a:tr h="754963">
                <a:tc>
                  <a:txBody>
                    <a:bodyPr/>
                    <a:lstStyle/>
                    <a:p>
                      <a:r>
                        <a:rPr lang="en-US" dirty="0" smtClean="0"/>
                        <a:t>Imotions have a integration</a:t>
                      </a:r>
                      <a:r>
                        <a:rPr lang="en-US" baseline="0" dirty="0" smtClean="0"/>
                        <a:t> of all hardware together from different companies with their own software modifications.</a:t>
                      </a:r>
                    </a:p>
                    <a:p>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Biopac</a:t>
                      </a:r>
                      <a:r>
                        <a:rPr lang="en-US" dirty="0" smtClean="0"/>
                        <a:t> deals only with physiological</a:t>
                      </a:r>
                      <a:r>
                        <a:rPr lang="en-US" baseline="0" dirty="0" smtClean="0"/>
                        <a:t> data whereas N</a:t>
                      </a:r>
                      <a:r>
                        <a:rPr lang="en-US" dirty="0" smtClean="0"/>
                        <a:t>oldus</a:t>
                      </a:r>
                      <a:r>
                        <a:rPr lang="en-US" baseline="0" dirty="0" smtClean="0"/>
                        <a:t> is known for the</a:t>
                      </a:r>
                      <a:r>
                        <a:rPr lang="en-US" dirty="0" smtClean="0"/>
                        <a:t> Face Reader,</a:t>
                      </a:r>
                      <a:r>
                        <a:rPr lang="en-US" baseline="0" dirty="0" smtClean="0"/>
                        <a:t> so they merge together.</a:t>
                      </a:r>
                      <a:endParaRPr lang="en-US" dirty="0" smtClean="0"/>
                    </a:p>
                  </a:txBody>
                  <a:tcPr/>
                </a:tc>
              </a:tr>
              <a:tr h="1106757">
                <a:tc>
                  <a:txBody>
                    <a:bodyPr/>
                    <a:lstStyle/>
                    <a:p>
                      <a:r>
                        <a:rPr lang="en-US" dirty="0" smtClean="0"/>
                        <a:t>SET UP – They</a:t>
                      </a:r>
                      <a:r>
                        <a:rPr lang="en-US" baseline="0" dirty="0" smtClean="0"/>
                        <a:t> do not have any local staff. They can ship the hardware/software and we set up ourselves, or we provide them travel costs.</a:t>
                      </a:r>
                      <a:endParaRPr lang="en-US" dirty="0"/>
                    </a:p>
                  </a:txBody>
                  <a:tcPr/>
                </a:tc>
                <a:tc>
                  <a:txBody>
                    <a:bodyPr/>
                    <a:lstStyle/>
                    <a:p>
                      <a:r>
                        <a:rPr lang="en-US" dirty="0" smtClean="0"/>
                        <a:t>They have a local technical staff</a:t>
                      </a:r>
                      <a:r>
                        <a:rPr lang="en-US" baseline="0" dirty="0" smtClean="0"/>
                        <a:t> to set up all hardware/software requirements.</a:t>
                      </a:r>
                      <a:endParaRPr lang="en-US" dirty="0"/>
                    </a:p>
                  </a:txBody>
                  <a:tcPr/>
                </a:tc>
              </a:tr>
              <a:tr h="447035">
                <a:tc>
                  <a:txBody>
                    <a:bodyPr/>
                    <a:lstStyle/>
                    <a:p>
                      <a:r>
                        <a:rPr lang="en-US" dirty="0" smtClean="0"/>
                        <a:t>Worked</a:t>
                      </a:r>
                      <a:r>
                        <a:rPr lang="en-US" baseline="0" dirty="0" smtClean="0"/>
                        <a:t> and recommended by major universities like </a:t>
                      </a:r>
                      <a:r>
                        <a:rPr lang="en-US" baseline="0" dirty="0" smtClean="0">
                          <a:hlinkClick r:id="rId2" action="ppaction://hlinkfile"/>
                        </a:rPr>
                        <a:t>Stanford</a:t>
                      </a:r>
                      <a:r>
                        <a:rPr lang="en-US" baseline="0" dirty="0" smtClean="0"/>
                        <a:t>, </a:t>
                      </a:r>
                      <a:r>
                        <a:rPr lang="en-US" baseline="0" dirty="0" smtClean="0">
                          <a:hlinkClick r:id="rId3" action="ppaction://hlinkfile"/>
                        </a:rPr>
                        <a:t>MIT Media labs</a:t>
                      </a:r>
                      <a:r>
                        <a:rPr lang="en-US" baseline="0" dirty="0" smtClean="0"/>
                        <a:t>, etc. </a:t>
                      </a:r>
                      <a:endParaRPr lang="en-US" dirty="0"/>
                    </a:p>
                  </a:txBody>
                  <a:tcPr/>
                </a:tc>
                <a:tc>
                  <a:txBody>
                    <a:bodyPr/>
                    <a:lstStyle/>
                    <a:p>
                      <a:r>
                        <a:rPr lang="en-US" baseline="0" dirty="0" err="1" smtClean="0"/>
                        <a:t>Biopac</a:t>
                      </a:r>
                      <a:r>
                        <a:rPr lang="en-US" baseline="0" dirty="0" smtClean="0"/>
                        <a:t> devices are used worldwide in various research labs but Noldus is used by few universities only.</a:t>
                      </a:r>
                    </a:p>
                  </a:txBody>
                  <a:tcPr/>
                </a:tc>
              </a:tr>
            </a:tbl>
          </a:graphicData>
        </a:graphic>
      </p:graphicFrame>
      <p:sp>
        <p:nvSpPr>
          <p:cNvPr id="3" name="Slide Number Placeholder 2"/>
          <p:cNvSpPr>
            <a:spLocks noGrp="1"/>
          </p:cNvSpPr>
          <p:nvPr>
            <p:ph type="sldNum" sz="quarter" idx="12"/>
          </p:nvPr>
        </p:nvSpPr>
        <p:spPr/>
        <p:txBody>
          <a:bodyPr/>
          <a:lstStyle/>
          <a:p>
            <a:fld id="{70D1B921-BECE-4698-9825-7E518C76CBF2}" type="slidenum">
              <a:rPr lang="en-US" smtClean="0"/>
              <a:t>29</a:t>
            </a:fld>
            <a:endParaRPr lang="en-US"/>
          </a:p>
        </p:txBody>
      </p:sp>
    </p:spTree>
    <p:extLst>
      <p:ext uri="{BB962C8B-B14F-4D97-AF65-F5344CB8AC3E}">
        <p14:creationId xmlns:p14="http://schemas.microsoft.com/office/powerpoint/2010/main" val="22020774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THE OBJECTIVE?</a:t>
            </a:r>
            <a:endParaRPr lang="en-US" dirty="0"/>
          </a:p>
        </p:txBody>
      </p:sp>
      <p:sp>
        <p:nvSpPr>
          <p:cNvPr id="3" name="Content Placeholder 2"/>
          <p:cNvSpPr>
            <a:spLocks noGrp="1"/>
          </p:cNvSpPr>
          <p:nvPr>
            <p:ph idx="1"/>
          </p:nvPr>
        </p:nvSpPr>
        <p:spPr/>
        <p:txBody>
          <a:bodyPr/>
          <a:lstStyle/>
          <a:p>
            <a:r>
              <a:rPr lang="en-US" dirty="0" smtClean="0"/>
              <a:t>The aim of the project is to acquire human behavior data through different sensors. </a:t>
            </a:r>
          </a:p>
          <a:p>
            <a:r>
              <a:rPr lang="en-US" dirty="0" smtClean="0"/>
              <a:t>In broad terms, to find the right integration of different hardware equipment along with the software and to synchronize all the data with respect to time.</a:t>
            </a:r>
          </a:p>
          <a:p>
            <a:endParaRPr lang="en-US" dirty="0"/>
          </a:p>
        </p:txBody>
      </p:sp>
      <p:sp>
        <p:nvSpPr>
          <p:cNvPr id="4" name="Slide Number Placeholder 3"/>
          <p:cNvSpPr>
            <a:spLocks noGrp="1"/>
          </p:cNvSpPr>
          <p:nvPr>
            <p:ph type="sldNum" sz="quarter" idx="12"/>
          </p:nvPr>
        </p:nvSpPr>
        <p:spPr/>
        <p:txBody>
          <a:bodyPr/>
          <a:lstStyle/>
          <a:p>
            <a:fld id="{70D1B921-BECE-4698-9825-7E518C76CBF2}" type="slidenum">
              <a:rPr lang="en-US" smtClean="0"/>
              <a:t>3</a:t>
            </a:fld>
            <a:endParaRPr lang="en-US"/>
          </a:p>
        </p:txBody>
      </p:sp>
    </p:spTree>
    <p:extLst>
      <p:ext uri="{BB962C8B-B14F-4D97-AF65-F5344CB8AC3E}">
        <p14:creationId xmlns:p14="http://schemas.microsoft.com/office/powerpoint/2010/main" val="230076032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APPENDIX 1</a:t>
            </a:r>
            <a:endParaRPr lang="en-US" dirty="0"/>
          </a:p>
        </p:txBody>
      </p:sp>
      <p:sp>
        <p:nvSpPr>
          <p:cNvPr id="3" name="Content Placeholder 2"/>
          <p:cNvSpPr>
            <a:spLocks noGrp="1"/>
          </p:cNvSpPr>
          <p:nvPr>
            <p:ph idx="1"/>
          </p:nvPr>
        </p:nvSpPr>
        <p:spPr>
          <a:xfrm>
            <a:off x="811370" y="2556932"/>
            <a:ext cx="10689463" cy="3318936"/>
          </a:xfrm>
        </p:spPr>
        <p:txBody>
          <a:bodyPr>
            <a:noAutofit/>
          </a:bodyPr>
          <a:lstStyle/>
          <a:p>
            <a:pPr marL="0" indent="0">
              <a:buNone/>
            </a:pPr>
            <a:r>
              <a:rPr lang="en-US" sz="1600" dirty="0" smtClean="0"/>
              <a:t>IMOTIONS have been involved in research with Stanford University providing its Attention Tool for eye tracking and facial expression.</a:t>
            </a:r>
            <a:endParaRPr lang="en-US" sz="1600" dirty="0"/>
          </a:p>
          <a:p>
            <a:r>
              <a:rPr lang="en-US" sz="1600" dirty="0"/>
              <a:t>Driving Simulator- Powered by the </a:t>
            </a:r>
            <a:r>
              <a:rPr lang="en-US" sz="1600" dirty="0" err="1"/>
              <a:t>iMotions</a:t>
            </a:r>
            <a:r>
              <a:rPr lang="en-US" sz="1600" dirty="0"/>
              <a:t> platform, Stanford University has created one of the world’s most advanced simulators </a:t>
            </a:r>
            <a:r>
              <a:rPr lang="en-US" sz="1600" dirty="0" smtClean="0"/>
              <a:t>integrating in </a:t>
            </a:r>
            <a:r>
              <a:rPr lang="en-US" sz="1600" dirty="0"/>
              <a:t>biometric sensors and other human behavior technologies. By using the live stream from eye tracking glasses and a video feed of someone in the drivers seat, they collected gaze data from the dynamic situation posed by the simulation technology as well as the emotions derived from the facial expressions of the driver</a:t>
            </a:r>
            <a:r>
              <a:rPr lang="en-US" sz="1600" dirty="0" smtClean="0"/>
              <a:t>.</a:t>
            </a:r>
            <a:endParaRPr lang="en-US" sz="1600" i="1" dirty="0" smtClean="0"/>
          </a:p>
          <a:p>
            <a:pPr marL="0" indent="0">
              <a:buNone/>
            </a:pPr>
            <a:r>
              <a:rPr lang="en-US" sz="1600" i="1" dirty="0" err="1" smtClean="0"/>
              <a:t>TrollLabs</a:t>
            </a:r>
            <a:r>
              <a:rPr lang="en-US" sz="1600" i="1" dirty="0" smtClean="0"/>
              <a:t> </a:t>
            </a:r>
            <a:r>
              <a:rPr lang="en-US" sz="1600" i="1" dirty="0"/>
              <a:t>at NTNU, Stanford’s Center for Design Research and Renault collaborated on the project. The </a:t>
            </a:r>
            <a:r>
              <a:rPr lang="en-US" sz="1600" b="1" i="1" dirty="0"/>
              <a:t>Center for Design Research</a:t>
            </a:r>
            <a:r>
              <a:rPr lang="en-US" sz="1600" i="1" dirty="0"/>
              <a:t> is a research center at Stanford </a:t>
            </a:r>
            <a:r>
              <a:rPr lang="en-US" sz="1600" i="1" dirty="0" smtClean="0"/>
              <a:t>University. </a:t>
            </a:r>
            <a:r>
              <a:rPr lang="en-US" sz="1600" i="1" dirty="0"/>
              <a:t>The Center for Design Research was founded in 1984 by a collection of faculty from Stanford's famed Design Division, with money from companies including Apple Computer, BMW, Hewlett-Packard, Sun Microsystems, and Toshiba Corporation. </a:t>
            </a:r>
          </a:p>
          <a:p>
            <a:endParaRPr lang="en-US" sz="1800" dirty="0"/>
          </a:p>
        </p:txBody>
      </p:sp>
      <p:sp>
        <p:nvSpPr>
          <p:cNvPr id="4" name="Slide Number Placeholder 3"/>
          <p:cNvSpPr>
            <a:spLocks noGrp="1"/>
          </p:cNvSpPr>
          <p:nvPr>
            <p:ph type="sldNum" sz="quarter" idx="12"/>
          </p:nvPr>
        </p:nvSpPr>
        <p:spPr/>
        <p:txBody>
          <a:bodyPr/>
          <a:lstStyle/>
          <a:p>
            <a:fld id="{70D1B921-BECE-4698-9825-7E518C76CBF2}" type="slidenum">
              <a:rPr lang="en-US" smtClean="0"/>
              <a:t>30</a:t>
            </a:fld>
            <a:endParaRPr lang="en-US"/>
          </a:p>
        </p:txBody>
      </p:sp>
      <p:sp>
        <p:nvSpPr>
          <p:cNvPr id="5" name="TextBox 4"/>
          <p:cNvSpPr txBox="1"/>
          <p:nvPr/>
        </p:nvSpPr>
        <p:spPr>
          <a:xfrm>
            <a:off x="811370" y="5461168"/>
            <a:ext cx="10453352" cy="1015663"/>
          </a:xfrm>
          <a:prstGeom prst="rect">
            <a:avLst/>
          </a:prstGeom>
          <a:noFill/>
        </p:spPr>
        <p:txBody>
          <a:bodyPr wrap="square" rtlCol="0">
            <a:spAutoFit/>
          </a:bodyPr>
          <a:lstStyle/>
          <a:p>
            <a:r>
              <a:rPr lang="en-US" sz="1200" dirty="0" smtClean="0"/>
              <a:t>[1]  https://imotions.com/blog/eye-tracking-facial-expression-analysis-driving-simulator/</a:t>
            </a:r>
          </a:p>
          <a:p>
            <a:r>
              <a:rPr lang="en-US" sz="1200" dirty="0" smtClean="0"/>
              <a:t>[2]  </a:t>
            </a:r>
            <a:r>
              <a:rPr lang="en-US" sz="1200" dirty="0" err="1" smtClean="0"/>
              <a:t>Mok</a:t>
            </a:r>
            <a:r>
              <a:rPr lang="en-US" sz="1200" dirty="0" smtClean="0"/>
              <a:t>, Brian, et al. "Emergency, automation off: Unstructured transition timing for distracted drivers of automated vehicles." </a:t>
            </a:r>
            <a:r>
              <a:rPr lang="en-US" sz="1200" i="1" dirty="0" smtClean="0"/>
              <a:t>Intelligent Transportation Systems (ITSC), 2015 IEEE 18th International Conference on</a:t>
            </a:r>
            <a:r>
              <a:rPr lang="en-US" sz="1200" dirty="0" smtClean="0"/>
              <a:t>. IEEE, 2015.</a:t>
            </a:r>
          </a:p>
          <a:p>
            <a:r>
              <a:rPr lang="en-US" sz="1200" dirty="0" smtClean="0"/>
              <a:t>[3 ]</a:t>
            </a:r>
            <a:r>
              <a:rPr lang="en-US" sz="1200" dirty="0" err="1" smtClean="0"/>
              <a:t>Mok</a:t>
            </a:r>
            <a:r>
              <a:rPr lang="en-US" sz="1200" dirty="0" smtClean="0"/>
              <a:t>, Brian </a:t>
            </a:r>
            <a:r>
              <a:rPr lang="en-US" sz="1200" dirty="0" err="1" smtClean="0"/>
              <a:t>Ka</a:t>
            </a:r>
            <a:r>
              <a:rPr lang="en-US" sz="1200" dirty="0" smtClean="0"/>
              <a:t>-Jun, et al. "Timing of unstructured transitions of control in automated driving." </a:t>
            </a:r>
            <a:r>
              <a:rPr lang="en-US" sz="1200" i="1" dirty="0" smtClean="0"/>
              <a:t>Intelligent Vehicles Symposium (IV), 2015 IEEE</a:t>
            </a:r>
            <a:r>
              <a:rPr lang="en-US" sz="1200" dirty="0" smtClean="0"/>
              <a:t>. IEEE, 2015.</a:t>
            </a:r>
          </a:p>
          <a:p>
            <a:endParaRPr lang="en-US" sz="1200" dirty="0"/>
          </a:p>
        </p:txBody>
      </p:sp>
    </p:spTree>
    <p:extLst>
      <p:ext uri="{BB962C8B-B14F-4D97-AF65-F5344CB8AC3E}">
        <p14:creationId xmlns:p14="http://schemas.microsoft.com/office/powerpoint/2010/main" val="211385807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OTHER PAPERS WITH IMOTIONS</a:t>
            </a:r>
            <a:endParaRPr lang="en-US" dirty="0"/>
          </a:p>
        </p:txBody>
      </p:sp>
      <p:sp>
        <p:nvSpPr>
          <p:cNvPr id="3" name="Content Placeholder 2"/>
          <p:cNvSpPr>
            <a:spLocks noGrp="1"/>
          </p:cNvSpPr>
          <p:nvPr>
            <p:ph idx="1"/>
          </p:nvPr>
        </p:nvSpPr>
        <p:spPr/>
        <p:txBody>
          <a:bodyPr>
            <a:normAutofit fontScale="92500" lnSpcReduction="10000"/>
          </a:bodyPr>
          <a:lstStyle/>
          <a:p>
            <a:pPr marL="0" indent="0">
              <a:buNone/>
            </a:pPr>
            <a:r>
              <a:rPr lang="en-US" b="1" u="sng" dirty="0"/>
              <a:t>TEXAS UNIVERSITY</a:t>
            </a:r>
          </a:p>
          <a:p>
            <a:pPr marL="0" indent="0">
              <a:buNone/>
            </a:pPr>
            <a:r>
              <a:rPr lang="en-US" dirty="0">
                <a:hlinkClick r:id="rId2" action="ppaction://hlinkfile"/>
              </a:rPr>
              <a:t>Palma, Marco, et al. "The Effects of Self-Control on Subsequent Purchasing Decisions." </a:t>
            </a:r>
            <a:r>
              <a:rPr lang="en-US" i="1" dirty="0">
                <a:hlinkClick r:id="rId2" action="ppaction://hlinkfile"/>
              </a:rPr>
              <a:t>2016 Annual Meeting, July 31-August 2, 2016, Boston, Massachusetts</a:t>
            </a:r>
            <a:r>
              <a:rPr lang="en-US" dirty="0">
                <a:hlinkClick r:id="rId2" action="ppaction://hlinkfile"/>
              </a:rPr>
              <a:t>. No. 235987. Agricultural and Applied Economics Association, 2016.</a:t>
            </a:r>
            <a:endParaRPr lang="en-US" dirty="0"/>
          </a:p>
          <a:p>
            <a:pPr marL="0" indent="0">
              <a:buNone/>
            </a:pPr>
            <a:endParaRPr lang="en-US" b="1" u="sng" dirty="0"/>
          </a:p>
          <a:p>
            <a:pPr marL="0" indent="0">
              <a:buNone/>
            </a:pPr>
            <a:r>
              <a:rPr lang="en-US" b="1" u="sng" dirty="0"/>
              <a:t>IOWA STATE UNIVERSITY</a:t>
            </a:r>
          </a:p>
          <a:p>
            <a:pPr marL="0" indent="0">
              <a:buNone/>
            </a:pPr>
            <a:r>
              <a:rPr lang="en-US" dirty="0">
                <a:hlinkClick r:id="rId3" action="ppaction://hlinkfile"/>
              </a:rPr>
              <a:t>Du, P., &amp; MacDonald, E. F. (2014). Eye-Tracking Data Predict Importance of Product Features and Saliency of Size Change. </a:t>
            </a:r>
            <a:r>
              <a:rPr lang="en-US" i="1" dirty="0">
                <a:hlinkClick r:id="rId3" action="ppaction://hlinkfile"/>
              </a:rPr>
              <a:t>Journal of Mechanical Design</a:t>
            </a:r>
            <a:r>
              <a:rPr lang="en-US" dirty="0">
                <a:hlinkClick r:id="rId3" action="ppaction://hlinkfile"/>
              </a:rPr>
              <a:t>, </a:t>
            </a:r>
            <a:r>
              <a:rPr lang="en-US" i="1" dirty="0">
                <a:hlinkClick r:id="rId3" action="ppaction://hlinkfile"/>
              </a:rPr>
              <a:t>136</a:t>
            </a:r>
            <a:r>
              <a:rPr lang="en-US" dirty="0">
                <a:hlinkClick r:id="rId3" action="ppaction://hlinkfile"/>
              </a:rPr>
              <a:t>(8), 081005.</a:t>
            </a:r>
            <a:endParaRPr lang="en-US" dirty="0"/>
          </a:p>
          <a:p>
            <a:endParaRPr lang="en-US" dirty="0"/>
          </a:p>
        </p:txBody>
      </p:sp>
      <p:sp>
        <p:nvSpPr>
          <p:cNvPr id="4" name="Slide Number Placeholder 3"/>
          <p:cNvSpPr>
            <a:spLocks noGrp="1"/>
          </p:cNvSpPr>
          <p:nvPr>
            <p:ph type="sldNum" sz="quarter" idx="12"/>
          </p:nvPr>
        </p:nvSpPr>
        <p:spPr/>
        <p:txBody>
          <a:bodyPr/>
          <a:lstStyle/>
          <a:p>
            <a:fld id="{70D1B921-BECE-4698-9825-7E518C76CBF2}" type="slidenum">
              <a:rPr lang="en-US" smtClean="0"/>
              <a:t>31</a:t>
            </a:fld>
            <a:endParaRPr lang="en-US"/>
          </a:p>
        </p:txBody>
      </p:sp>
    </p:spTree>
    <p:extLst>
      <p:ext uri="{BB962C8B-B14F-4D97-AF65-F5344CB8AC3E}">
        <p14:creationId xmlns:p14="http://schemas.microsoft.com/office/powerpoint/2010/main" val="366910034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Appendix 2</a:t>
            </a:r>
            <a:endParaRPr lang="en-US" dirty="0"/>
          </a:p>
        </p:txBody>
      </p:sp>
      <p:sp>
        <p:nvSpPr>
          <p:cNvPr id="3" name="Content Placeholder 2"/>
          <p:cNvSpPr>
            <a:spLocks noGrp="1"/>
          </p:cNvSpPr>
          <p:nvPr>
            <p:ph idx="1"/>
          </p:nvPr>
        </p:nvSpPr>
        <p:spPr>
          <a:xfrm>
            <a:off x="1024053" y="2468031"/>
            <a:ext cx="9601196" cy="3318936"/>
          </a:xfrm>
        </p:spPr>
        <p:txBody>
          <a:bodyPr>
            <a:normAutofit lnSpcReduction="10000"/>
          </a:bodyPr>
          <a:lstStyle/>
          <a:p>
            <a:pPr marL="0" indent="0">
              <a:buNone/>
            </a:pPr>
            <a:r>
              <a:rPr lang="en-US" dirty="0" smtClean="0"/>
              <a:t>RESEARCH WITH NOLDUS:</a:t>
            </a:r>
          </a:p>
          <a:p>
            <a:r>
              <a:rPr lang="en-US" dirty="0" smtClean="0"/>
              <a:t>Noldus</a:t>
            </a:r>
            <a:r>
              <a:rPr lang="en-US" dirty="0"/>
              <a:t>, together with partners HAN, TomTom, TNO, Delft University and Green Dino, takes up the challenge to build a driver observation system for human-machine interface (HMI) evaluation studies. The system can collect and interpret information from various sources, such as actual or simulated vehicles, portable navigation devices, cameras, eye trackers, and psycho-physiology</a:t>
            </a:r>
            <a:r>
              <a:rPr lang="en-US" dirty="0" smtClean="0"/>
              <a:t>.</a:t>
            </a:r>
            <a:endParaRPr lang="en-US" dirty="0" smtClean="0">
              <a:hlinkClick r:id="rId2" action="ppaction://hlinkfile"/>
            </a:endParaRPr>
          </a:p>
          <a:p>
            <a:pPr marL="0" indent="0">
              <a:buNone/>
            </a:pPr>
            <a:r>
              <a:rPr lang="en-US" sz="1400" i="1" dirty="0">
                <a:hlinkClick r:id="rId2" action="ppaction://hlinkfile"/>
              </a:rPr>
              <a:t>Noldus, L. P., Spink, A. J., </a:t>
            </a:r>
            <a:r>
              <a:rPr lang="en-US" sz="1400" i="1" dirty="0" err="1">
                <a:hlinkClick r:id="rId2" action="ppaction://hlinkfile"/>
              </a:rPr>
              <a:t>Bollen</a:t>
            </a:r>
            <a:r>
              <a:rPr lang="en-US" sz="1400" i="1" dirty="0">
                <a:hlinkClick r:id="rId2" action="ppaction://hlinkfile"/>
              </a:rPr>
              <a:t>, R., &amp; </a:t>
            </a:r>
            <a:r>
              <a:rPr lang="en-US" sz="1400" i="1" dirty="0" err="1">
                <a:hlinkClick r:id="rId2" action="ppaction://hlinkfile"/>
              </a:rPr>
              <a:t>Heffelaar</a:t>
            </a:r>
            <a:r>
              <a:rPr lang="en-US" sz="1400" i="1" dirty="0">
                <a:hlinkClick r:id="rId2" action="ppaction://hlinkfile"/>
              </a:rPr>
              <a:t>, T. (2017). Smart Mobility: Driver State Estimation and Advanced Driver-Vehicle Interfaces. In Mobility Engineering (pp. 11-18). Springer, Singapore.</a:t>
            </a:r>
            <a:endParaRPr lang="en-US" sz="1400" dirty="0"/>
          </a:p>
          <a:p>
            <a:endParaRPr lang="en-US" dirty="0"/>
          </a:p>
        </p:txBody>
      </p:sp>
      <p:sp>
        <p:nvSpPr>
          <p:cNvPr id="4" name="Slide Number Placeholder 3"/>
          <p:cNvSpPr>
            <a:spLocks noGrp="1"/>
          </p:cNvSpPr>
          <p:nvPr>
            <p:ph type="sldNum" sz="quarter" idx="12"/>
          </p:nvPr>
        </p:nvSpPr>
        <p:spPr/>
        <p:txBody>
          <a:bodyPr/>
          <a:lstStyle/>
          <a:p>
            <a:fld id="{70D1B921-BECE-4698-9825-7E518C76CBF2}" type="slidenum">
              <a:rPr lang="en-US" smtClean="0"/>
              <a:t>32</a:t>
            </a:fld>
            <a:endParaRPr lang="en-US"/>
          </a:p>
        </p:txBody>
      </p:sp>
    </p:spTree>
    <p:extLst>
      <p:ext uri="{BB962C8B-B14F-4D97-AF65-F5344CB8AC3E}">
        <p14:creationId xmlns:p14="http://schemas.microsoft.com/office/powerpoint/2010/main" val="158192546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0D1B921-BECE-4698-9825-7E518C76CBF2}" type="slidenum">
              <a:rPr lang="en-US" smtClean="0"/>
              <a:t>33</a:t>
            </a:fld>
            <a:endParaRPr lang="en-US"/>
          </a:p>
        </p:txBody>
      </p:sp>
      <p:sp>
        <p:nvSpPr>
          <p:cNvPr id="3" name="TextBox 2"/>
          <p:cNvSpPr txBox="1"/>
          <p:nvPr/>
        </p:nvSpPr>
        <p:spPr>
          <a:xfrm>
            <a:off x="1223493" y="1043189"/>
            <a:ext cx="10107116" cy="4801314"/>
          </a:xfrm>
          <a:prstGeom prst="rect">
            <a:avLst/>
          </a:prstGeom>
          <a:noFill/>
        </p:spPr>
        <p:txBody>
          <a:bodyPr wrap="square" rtlCol="0">
            <a:spAutoFit/>
          </a:bodyPr>
          <a:lstStyle/>
          <a:p>
            <a:r>
              <a:rPr lang="en-US" b="1" dirty="0" smtClean="0"/>
              <a:t>University of Portland</a:t>
            </a:r>
          </a:p>
          <a:p>
            <a:endParaRPr lang="en-US" dirty="0"/>
          </a:p>
          <a:p>
            <a:r>
              <a:rPr lang="en-US" dirty="0" err="1">
                <a:hlinkClick r:id="rId2" action="ppaction://hlinkfile"/>
              </a:rPr>
              <a:t>Zuloaga</a:t>
            </a:r>
            <a:r>
              <a:rPr lang="en-US" dirty="0">
                <a:hlinkClick r:id="rId2" action="ppaction://hlinkfile"/>
              </a:rPr>
              <a:t>, K. L., Johnson, L. A., </a:t>
            </a:r>
            <a:r>
              <a:rPr lang="en-US" dirty="0" err="1">
                <a:hlinkClick r:id="rId2" action="ppaction://hlinkfile"/>
              </a:rPr>
              <a:t>Roese</a:t>
            </a:r>
            <a:r>
              <a:rPr lang="en-US" dirty="0">
                <a:hlinkClick r:id="rId2" action="ppaction://hlinkfile"/>
              </a:rPr>
              <a:t>, N. E., </a:t>
            </a:r>
            <a:r>
              <a:rPr lang="en-US" dirty="0" err="1">
                <a:hlinkClick r:id="rId2" action="ppaction://hlinkfile"/>
              </a:rPr>
              <a:t>Marzulla</a:t>
            </a:r>
            <a:r>
              <a:rPr lang="en-US" dirty="0">
                <a:hlinkClick r:id="rId2" action="ppaction://hlinkfile"/>
              </a:rPr>
              <a:t>, T., Zhang, W., </a:t>
            </a:r>
            <a:r>
              <a:rPr lang="en-US" dirty="0" err="1">
                <a:hlinkClick r:id="rId2" action="ppaction://hlinkfile"/>
              </a:rPr>
              <a:t>Nie</a:t>
            </a:r>
            <a:r>
              <a:rPr lang="en-US" dirty="0">
                <a:hlinkClick r:id="rId2" action="ppaction://hlinkfile"/>
              </a:rPr>
              <a:t>, X., ... &amp; </a:t>
            </a:r>
            <a:r>
              <a:rPr lang="en-US" dirty="0" err="1">
                <a:hlinkClick r:id="rId2" action="ppaction://hlinkfile"/>
              </a:rPr>
              <a:t>Raber</a:t>
            </a:r>
            <a:r>
              <a:rPr lang="en-US" dirty="0">
                <a:hlinkClick r:id="rId2" action="ppaction://hlinkfile"/>
              </a:rPr>
              <a:t>, J. (2016). High fat diet-induced diabetes in mice exacerbates cognitive deficit due to chronic </a:t>
            </a:r>
            <a:r>
              <a:rPr lang="en-US" dirty="0" err="1">
                <a:hlinkClick r:id="rId2" action="ppaction://hlinkfile"/>
              </a:rPr>
              <a:t>hypoperfusion</a:t>
            </a:r>
            <a:r>
              <a:rPr lang="en-US" dirty="0">
                <a:hlinkClick r:id="rId2" action="ppaction://hlinkfile"/>
              </a:rPr>
              <a:t>. </a:t>
            </a:r>
            <a:r>
              <a:rPr lang="en-US" i="1" dirty="0">
                <a:hlinkClick r:id="rId2" action="ppaction://hlinkfile"/>
              </a:rPr>
              <a:t>Journal of Cerebral Blood Flow &amp; Metabolism</a:t>
            </a:r>
            <a:r>
              <a:rPr lang="en-US" dirty="0">
                <a:hlinkClick r:id="rId2" action="ppaction://hlinkfile"/>
              </a:rPr>
              <a:t>, </a:t>
            </a:r>
            <a:r>
              <a:rPr lang="en-US" i="1" dirty="0">
                <a:hlinkClick r:id="rId2" action="ppaction://hlinkfile"/>
              </a:rPr>
              <a:t>36</a:t>
            </a:r>
            <a:r>
              <a:rPr lang="en-US" dirty="0">
                <a:hlinkClick r:id="rId2" action="ppaction://hlinkfile"/>
              </a:rPr>
              <a:t>(7), 1257-1270</a:t>
            </a:r>
            <a:r>
              <a:rPr lang="en-US" dirty="0" smtClean="0">
                <a:hlinkClick r:id="rId2" action="ppaction://hlinkfile"/>
              </a:rPr>
              <a:t>.</a:t>
            </a:r>
            <a:endParaRPr lang="en-US" dirty="0" smtClean="0"/>
          </a:p>
          <a:p>
            <a:endParaRPr lang="en-US" dirty="0"/>
          </a:p>
          <a:p>
            <a:endParaRPr lang="en-US" dirty="0"/>
          </a:p>
          <a:p>
            <a:r>
              <a:rPr lang="en-US" b="1" dirty="0" err="1"/>
              <a:t>Wageningen</a:t>
            </a:r>
            <a:r>
              <a:rPr lang="en-US" b="1" dirty="0"/>
              <a:t> University &amp; </a:t>
            </a:r>
            <a:r>
              <a:rPr lang="en-US" b="1" dirty="0" smtClean="0"/>
              <a:t>Research, University of Geneva</a:t>
            </a:r>
          </a:p>
          <a:p>
            <a:endParaRPr lang="en-US" dirty="0">
              <a:hlinkClick r:id="rId3" action="ppaction://hlinkfile"/>
            </a:endParaRPr>
          </a:p>
          <a:p>
            <a:r>
              <a:rPr lang="en-US" dirty="0">
                <a:hlinkClick r:id="rId3" action="ppaction://hlinkfile"/>
              </a:rPr>
              <a:t>He, W., </a:t>
            </a:r>
            <a:r>
              <a:rPr lang="en-US" dirty="0" err="1">
                <a:hlinkClick r:id="rId3" action="ppaction://hlinkfile"/>
              </a:rPr>
              <a:t>Boesveldt</a:t>
            </a:r>
            <a:r>
              <a:rPr lang="en-US" dirty="0">
                <a:hlinkClick r:id="rId3" action="ppaction://hlinkfile"/>
              </a:rPr>
              <a:t>, S., </a:t>
            </a:r>
            <a:r>
              <a:rPr lang="en-US" dirty="0" err="1">
                <a:hlinkClick r:id="rId3" action="ppaction://hlinkfile"/>
              </a:rPr>
              <a:t>Delplanque</a:t>
            </a:r>
            <a:r>
              <a:rPr lang="en-US" dirty="0">
                <a:hlinkClick r:id="rId3" action="ppaction://hlinkfile"/>
              </a:rPr>
              <a:t>, S., De </a:t>
            </a:r>
            <a:r>
              <a:rPr lang="en-US" dirty="0" err="1">
                <a:hlinkClick r:id="rId3" action="ppaction://hlinkfile"/>
              </a:rPr>
              <a:t>Graaf</a:t>
            </a:r>
            <a:r>
              <a:rPr lang="en-US" dirty="0">
                <a:hlinkClick r:id="rId3" action="ppaction://hlinkfile"/>
              </a:rPr>
              <a:t>, C., &amp; De </a:t>
            </a:r>
            <a:r>
              <a:rPr lang="en-US" dirty="0" err="1">
                <a:hlinkClick r:id="rId3" action="ppaction://hlinkfile"/>
              </a:rPr>
              <a:t>Wijk</a:t>
            </a:r>
            <a:r>
              <a:rPr lang="en-US" dirty="0">
                <a:hlinkClick r:id="rId3" action="ppaction://hlinkfile"/>
              </a:rPr>
              <a:t>, R. A. (2017). Sensory-specific satiety: Added insights from autonomic nervous system responses and facial expressions. </a:t>
            </a:r>
            <a:r>
              <a:rPr lang="en-US" i="1" dirty="0">
                <a:hlinkClick r:id="rId3" action="ppaction://hlinkfile"/>
              </a:rPr>
              <a:t>Physiology &amp; Behavior</a:t>
            </a:r>
            <a:r>
              <a:rPr lang="en-US" dirty="0">
                <a:hlinkClick r:id="rId3" action="ppaction://hlinkfile"/>
              </a:rPr>
              <a:t>, </a:t>
            </a:r>
            <a:r>
              <a:rPr lang="en-US" i="1" dirty="0">
                <a:hlinkClick r:id="rId3" action="ppaction://hlinkfile"/>
              </a:rPr>
              <a:t>170</a:t>
            </a:r>
            <a:r>
              <a:rPr lang="en-US" dirty="0">
                <a:hlinkClick r:id="rId3" action="ppaction://hlinkfile"/>
              </a:rPr>
              <a:t>, 12-18</a:t>
            </a:r>
            <a:r>
              <a:rPr lang="en-US" dirty="0" smtClean="0">
                <a:hlinkClick r:id="rId3" action="ppaction://hlinkfile"/>
              </a:rPr>
              <a:t>.</a:t>
            </a:r>
            <a:endParaRPr lang="en-US" dirty="0" smtClean="0"/>
          </a:p>
          <a:p>
            <a:endParaRPr lang="en-US" dirty="0"/>
          </a:p>
          <a:p>
            <a:endParaRPr lang="en-US" dirty="0" smtClean="0"/>
          </a:p>
          <a:p>
            <a:r>
              <a:rPr lang="en-US" b="1" dirty="0"/>
              <a:t>Warsaw University of Life </a:t>
            </a:r>
            <a:r>
              <a:rPr lang="en-US" b="1" dirty="0" smtClean="0"/>
              <a:t>Sciences</a:t>
            </a:r>
          </a:p>
          <a:p>
            <a:r>
              <a:rPr lang="en-US" dirty="0" err="1">
                <a:hlinkClick r:id="rId4" action="ppaction://hlinkfile"/>
              </a:rPr>
              <a:t>Kostyra</a:t>
            </a:r>
            <a:r>
              <a:rPr lang="en-US" dirty="0">
                <a:hlinkClick r:id="rId4" action="ppaction://hlinkfile"/>
              </a:rPr>
              <a:t>, Eliza, et al. "Consumer facial expression in relation to smoked ham with the use of face reading technology. The methodological aspects and informative value of research results." </a:t>
            </a:r>
            <a:r>
              <a:rPr lang="en-US" i="1" dirty="0">
                <a:hlinkClick r:id="rId4" action="ppaction://hlinkfile"/>
              </a:rPr>
              <a:t>Meat science</a:t>
            </a:r>
            <a:r>
              <a:rPr lang="en-US" dirty="0">
                <a:hlinkClick r:id="rId4" action="ppaction://hlinkfile"/>
              </a:rPr>
              <a:t> 119 (2016): 22-31.</a:t>
            </a:r>
            <a:endParaRPr lang="en-US" dirty="0" smtClean="0"/>
          </a:p>
        </p:txBody>
      </p:sp>
    </p:spTree>
    <p:extLst>
      <p:ext uri="{BB962C8B-B14F-4D97-AF65-F5344CB8AC3E}">
        <p14:creationId xmlns:p14="http://schemas.microsoft.com/office/powerpoint/2010/main" val="289316138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0D1B921-BECE-4698-9825-7E518C76CBF2}" type="slidenum">
              <a:rPr lang="en-US" smtClean="0"/>
              <a:t>4</a:t>
            </a:fld>
            <a:endParaRPr lang="en-US"/>
          </a:p>
        </p:txBody>
      </p:sp>
      <p:sp>
        <p:nvSpPr>
          <p:cNvPr id="3" name="TextBox 2"/>
          <p:cNvSpPr txBox="1"/>
          <p:nvPr/>
        </p:nvSpPr>
        <p:spPr>
          <a:xfrm>
            <a:off x="4790940" y="759854"/>
            <a:ext cx="1822935" cy="461665"/>
          </a:xfrm>
          <a:prstGeom prst="rect">
            <a:avLst/>
          </a:prstGeom>
          <a:noFill/>
        </p:spPr>
        <p:txBody>
          <a:bodyPr wrap="none" rtlCol="0">
            <a:spAutoFit/>
          </a:bodyPr>
          <a:lstStyle/>
          <a:p>
            <a:pPr algn="ctr"/>
            <a:r>
              <a:rPr lang="en-US" sz="2400" dirty="0" smtClean="0"/>
              <a:t>CONTENTS</a:t>
            </a:r>
          </a:p>
        </p:txBody>
      </p:sp>
      <p:sp>
        <p:nvSpPr>
          <p:cNvPr id="5" name="TextBox 4"/>
          <p:cNvSpPr txBox="1"/>
          <p:nvPr/>
        </p:nvSpPr>
        <p:spPr>
          <a:xfrm>
            <a:off x="1506116" y="1403797"/>
            <a:ext cx="8590208" cy="6247864"/>
          </a:xfrm>
          <a:prstGeom prst="rect">
            <a:avLst/>
          </a:prstGeom>
          <a:noFill/>
        </p:spPr>
        <p:txBody>
          <a:bodyPr wrap="square" rtlCol="0">
            <a:spAutoFit/>
          </a:bodyPr>
          <a:lstStyle/>
          <a:p>
            <a:pPr marL="457200" indent="-457200">
              <a:buFont typeface="+mj-lt"/>
              <a:buAutoNum type="arabicParenR"/>
            </a:pPr>
            <a:r>
              <a:rPr lang="en-US" sz="2000" b="1" dirty="0"/>
              <a:t>Objective</a:t>
            </a:r>
          </a:p>
          <a:p>
            <a:pPr marL="457200" indent="-457200">
              <a:buFont typeface="+mj-lt"/>
              <a:buAutoNum type="arabicParenR"/>
            </a:pPr>
            <a:r>
              <a:rPr lang="en-US" sz="2000" b="1" dirty="0" smtClean="0"/>
              <a:t>Scenario</a:t>
            </a:r>
          </a:p>
          <a:p>
            <a:pPr marL="457200" indent="-457200">
              <a:buFont typeface="+mj-lt"/>
              <a:buAutoNum type="arabicParenR"/>
            </a:pPr>
            <a:r>
              <a:rPr lang="en-US" sz="2000" dirty="0" smtClean="0">
                <a:solidFill>
                  <a:schemeClr val="tx1">
                    <a:lumMod val="50000"/>
                    <a:lumOff val="50000"/>
                  </a:schemeClr>
                </a:solidFill>
              </a:rPr>
              <a:t>Equipment</a:t>
            </a:r>
            <a:endParaRPr lang="en-US" sz="2000" dirty="0">
              <a:solidFill>
                <a:schemeClr val="tx1">
                  <a:lumMod val="50000"/>
                  <a:lumOff val="50000"/>
                </a:schemeClr>
              </a:solidFill>
            </a:endParaRPr>
          </a:p>
          <a:p>
            <a:r>
              <a:rPr lang="en-US" sz="2000" dirty="0">
                <a:solidFill>
                  <a:schemeClr val="tx1">
                    <a:lumMod val="50000"/>
                    <a:lumOff val="50000"/>
                  </a:schemeClr>
                </a:solidFill>
              </a:rPr>
              <a:t>    a) </a:t>
            </a:r>
            <a:r>
              <a:rPr lang="en-US" sz="2000" dirty="0" smtClean="0">
                <a:solidFill>
                  <a:schemeClr val="tx1">
                    <a:lumMod val="50000"/>
                    <a:lumOff val="50000"/>
                  </a:schemeClr>
                </a:solidFill>
              </a:rPr>
              <a:t> Eye </a:t>
            </a:r>
            <a:r>
              <a:rPr lang="en-US" sz="2000" dirty="0">
                <a:solidFill>
                  <a:schemeClr val="tx1">
                    <a:lumMod val="50000"/>
                    <a:lumOff val="50000"/>
                  </a:schemeClr>
                </a:solidFill>
              </a:rPr>
              <a:t>trackers</a:t>
            </a:r>
          </a:p>
          <a:p>
            <a:r>
              <a:rPr lang="en-US" sz="2000" dirty="0">
                <a:solidFill>
                  <a:schemeClr val="tx1">
                    <a:lumMod val="50000"/>
                    <a:lumOff val="50000"/>
                  </a:schemeClr>
                </a:solidFill>
              </a:rPr>
              <a:t>    b) </a:t>
            </a:r>
            <a:r>
              <a:rPr lang="en-US" sz="2000" dirty="0" smtClean="0">
                <a:solidFill>
                  <a:schemeClr val="tx1">
                    <a:lumMod val="50000"/>
                    <a:lumOff val="50000"/>
                  </a:schemeClr>
                </a:solidFill>
              </a:rPr>
              <a:t> Facial </a:t>
            </a:r>
            <a:r>
              <a:rPr lang="en-US" sz="2000" dirty="0">
                <a:solidFill>
                  <a:schemeClr val="tx1">
                    <a:lumMod val="50000"/>
                    <a:lumOff val="50000"/>
                  </a:schemeClr>
                </a:solidFill>
              </a:rPr>
              <a:t>Expression</a:t>
            </a:r>
          </a:p>
          <a:p>
            <a:r>
              <a:rPr lang="en-US" sz="2000" dirty="0">
                <a:solidFill>
                  <a:schemeClr val="tx1">
                    <a:lumMod val="50000"/>
                    <a:lumOff val="50000"/>
                  </a:schemeClr>
                </a:solidFill>
              </a:rPr>
              <a:t>    c) </a:t>
            </a:r>
            <a:r>
              <a:rPr lang="en-US" sz="2000" dirty="0" smtClean="0">
                <a:solidFill>
                  <a:schemeClr val="tx1">
                    <a:lumMod val="50000"/>
                    <a:lumOff val="50000"/>
                  </a:schemeClr>
                </a:solidFill>
              </a:rPr>
              <a:t> ECG</a:t>
            </a:r>
            <a:endParaRPr lang="en-US" sz="2000" dirty="0">
              <a:solidFill>
                <a:schemeClr val="tx1">
                  <a:lumMod val="50000"/>
                  <a:lumOff val="50000"/>
                </a:schemeClr>
              </a:solidFill>
            </a:endParaRPr>
          </a:p>
          <a:p>
            <a:r>
              <a:rPr lang="en-US" sz="2000" dirty="0">
                <a:solidFill>
                  <a:schemeClr val="tx1">
                    <a:lumMod val="50000"/>
                    <a:lumOff val="50000"/>
                  </a:schemeClr>
                </a:solidFill>
              </a:rPr>
              <a:t>    d) </a:t>
            </a:r>
            <a:r>
              <a:rPr lang="en-US" sz="2000" dirty="0" smtClean="0">
                <a:solidFill>
                  <a:schemeClr val="tx1">
                    <a:lumMod val="50000"/>
                    <a:lumOff val="50000"/>
                  </a:schemeClr>
                </a:solidFill>
              </a:rPr>
              <a:t> GSR</a:t>
            </a:r>
            <a:endParaRPr lang="en-US" sz="2000" dirty="0">
              <a:solidFill>
                <a:schemeClr val="tx1">
                  <a:lumMod val="50000"/>
                  <a:lumOff val="50000"/>
                </a:schemeClr>
              </a:solidFill>
            </a:endParaRPr>
          </a:p>
          <a:p>
            <a:r>
              <a:rPr lang="en-US" sz="2000" dirty="0">
                <a:solidFill>
                  <a:schemeClr val="tx1">
                    <a:lumMod val="50000"/>
                    <a:lumOff val="50000"/>
                  </a:schemeClr>
                </a:solidFill>
              </a:rPr>
              <a:t>    e) </a:t>
            </a:r>
            <a:r>
              <a:rPr lang="en-US" sz="2000" dirty="0" smtClean="0">
                <a:solidFill>
                  <a:schemeClr val="tx1">
                    <a:lumMod val="50000"/>
                    <a:lumOff val="50000"/>
                  </a:schemeClr>
                </a:solidFill>
              </a:rPr>
              <a:t> Hand </a:t>
            </a:r>
            <a:r>
              <a:rPr lang="en-US" sz="2000" dirty="0">
                <a:solidFill>
                  <a:schemeClr val="tx1">
                    <a:lumMod val="50000"/>
                    <a:lumOff val="50000"/>
                  </a:schemeClr>
                </a:solidFill>
              </a:rPr>
              <a:t>Movement </a:t>
            </a:r>
          </a:p>
          <a:p>
            <a:r>
              <a:rPr lang="en-US" sz="2000" dirty="0">
                <a:solidFill>
                  <a:schemeClr val="tx1">
                    <a:lumMod val="50000"/>
                    <a:lumOff val="50000"/>
                  </a:schemeClr>
                </a:solidFill>
              </a:rPr>
              <a:t>    f) </a:t>
            </a:r>
            <a:r>
              <a:rPr lang="en-US" sz="2000" dirty="0" smtClean="0">
                <a:solidFill>
                  <a:schemeClr val="tx1">
                    <a:lumMod val="50000"/>
                    <a:lumOff val="50000"/>
                  </a:schemeClr>
                </a:solidFill>
              </a:rPr>
              <a:t> EEG</a:t>
            </a:r>
            <a:endParaRPr lang="en-US" sz="2000" dirty="0">
              <a:solidFill>
                <a:schemeClr val="tx1">
                  <a:lumMod val="50000"/>
                  <a:lumOff val="50000"/>
                </a:schemeClr>
              </a:solidFill>
            </a:endParaRPr>
          </a:p>
          <a:p>
            <a:r>
              <a:rPr lang="en-US" sz="2000" dirty="0">
                <a:solidFill>
                  <a:schemeClr val="tx1">
                    <a:lumMod val="50000"/>
                    <a:lumOff val="50000"/>
                  </a:schemeClr>
                </a:solidFill>
              </a:rPr>
              <a:t>    g)  Seat pressure</a:t>
            </a:r>
          </a:p>
          <a:p>
            <a:r>
              <a:rPr lang="en-US" sz="2000" dirty="0">
                <a:solidFill>
                  <a:schemeClr val="bg2">
                    <a:lumMod val="75000"/>
                  </a:schemeClr>
                </a:solidFill>
              </a:rPr>
              <a:t>   </a:t>
            </a:r>
          </a:p>
          <a:p>
            <a:pPr marL="457200" indent="-457200">
              <a:buAutoNum type="arabicParenR" startAt="4"/>
            </a:pPr>
            <a:r>
              <a:rPr lang="en-US" sz="2000" dirty="0">
                <a:solidFill>
                  <a:schemeClr val="tx1">
                    <a:lumMod val="50000"/>
                    <a:lumOff val="50000"/>
                  </a:schemeClr>
                </a:solidFill>
              </a:rPr>
              <a:t>I</a:t>
            </a:r>
            <a:r>
              <a:rPr lang="en-US" sz="2000" dirty="0" smtClean="0">
                <a:solidFill>
                  <a:schemeClr val="tx1">
                    <a:lumMod val="50000"/>
                    <a:lumOff val="50000"/>
                  </a:schemeClr>
                </a:solidFill>
              </a:rPr>
              <a:t>ntegration solutions</a:t>
            </a:r>
            <a:endParaRPr lang="en-US" sz="2000" dirty="0">
              <a:solidFill>
                <a:schemeClr val="tx1">
                  <a:lumMod val="50000"/>
                  <a:lumOff val="50000"/>
                </a:schemeClr>
              </a:solidFill>
            </a:endParaRPr>
          </a:p>
          <a:p>
            <a:r>
              <a:rPr lang="en-US" sz="2000" dirty="0" smtClean="0">
                <a:solidFill>
                  <a:schemeClr val="tx1">
                    <a:lumMod val="50000"/>
                    <a:lumOff val="50000"/>
                  </a:schemeClr>
                </a:solidFill>
              </a:rPr>
              <a:t>    a) IMOTIONS </a:t>
            </a:r>
          </a:p>
          <a:p>
            <a:r>
              <a:rPr lang="en-US" sz="2000" dirty="0">
                <a:solidFill>
                  <a:schemeClr val="bg2"/>
                </a:solidFill>
              </a:rPr>
              <a:t> </a:t>
            </a:r>
            <a:r>
              <a:rPr lang="en-US" sz="2000" dirty="0" smtClean="0">
                <a:solidFill>
                  <a:schemeClr val="bg2"/>
                </a:solidFill>
              </a:rPr>
              <a:t>   </a:t>
            </a:r>
            <a:r>
              <a:rPr lang="en-US" sz="2000" dirty="0" smtClean="0">
                <a:solidFill>
                  <a:schemeClr val="tx1">
                    <a:lumMod val="50000"/>
                    <a:lumOff val="50000"/>
                  </a:schemeClr>
                </a:solidFill>
              </a:rPr>
              <a:t>b) NOLDUS</a:t>
            </a:r>
            <a:endParaRPr lang="en-US" sz="2000" dirty="0">
              <a:solidFill>
                <a:schemeClr val="tx1">
                  <a:lumMod val="50000"/>
                  <a:lumOff val="50000"/>
                </a:schemeClr>
              </a:solidFill>
            </a:endParaRPr>
          </a:p>
          <a:p>
            <a:r>
              <a:rPr lang="en-US" sz="2000" dirty="0" smtClean="0">
                <a:solidFill>
                  <a:schemeClr val="bg2">
                    <a:lumMod val="75000"/>
                  </a:schemeClr>
                </a:solidFill>
              </a:rPr>
              <a:t>5)   Comparing </a:t>
            </a:r>
            <a:r>
              <a:rPr lang="en-US" sz="2000" dirty="0">
                <a:solidFill>
                  <a:schemeClr val="bg2">
                    <a:lumMod val="75000"/>
                  </a:schemeClr>
                </a:solidFill>
              </a:rPr>
              <a:t>platforms</a:t>
            </a:r>
          </a:p>
          <a:p>
            <a:pPr marL="457200" indent="-457200">
              <a:buAutoNum type="arabicParenR" startAt="4"/>
            </a:pPr>
            <a:endParaRPr lang="en-US" sz="2000" dirty="0"/>
          </a:p>
          <a:p>
            <a:pPr marL="457200" indent="-457200">
              <a:buFont typeface="+mj-lt"/>
              <a:buAutoNum type="arabicParenR"/>
            </a:pPr>
            <a:endParaRPr lang="en-US" sz="2000" dirty="0"/>
          </a:p>
          <a:p>
            <a:pPr marL="457200" indent="-457200">
              <a:buFont typeface="+mj-lt"/>
              <a:buAutoNum type="arabicParenR"/>
            </a:pPr>
            <a:endParaRPr lang="en-US" sz="2000" dirty="0"/>
          </a:p>
          <a:p>
            <a:pPr marL="457200" indent="-457200">
              <a:buFont typeface="+mj-lt"/>
              <a:buAutoNum type="arabicParenR"/>
            </a:pPr>
            <a:endParaRPr lang="en-US" sz="2000" dirty="0"/>
          </a:p>
          <a:p>
            <a:endParaRPr lang="en-US" sz="2000" dirty="0"/>
          </a:p>
        </p:txBody>
      </p:sp>
    </p:spTree>
    <p:extLst>
      <p:ext uri="{BB962C8B-B14F-4D97-AF65-F5344CB8AC3E}">
        <p14:creationId xmlns:p14="http://schemas.microsoft.com/office/powerpoint/2010/main" val="4261671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0D1B921-BECE-4698-9825-7E518C76CBF2}" type="slidenum">
              <a:rPr lang="en-US" smtClean="0"/>
              <a:t>5</a:t>
            </a:fld>
            <a:endParaRPr lang="en-US"/>
          </a:p>
        </p:txBody>
      </p:sp>
      <p:pic>
        <p:nvPicPr>
          <p:cNvPr id="3" name="Content Placeholder 3"/>
          <p:cNvPicPr>
            <a:picLocks noChangeAspect="1"/>
          </p:cNvPicPr>
          <p:nvPr/>
        </p:nvPicPr>
        <p:blipFill rotWithShape="1">
          <a:blip r:embed="rId2"/>
          <a:srcRect l="32293" t="42398" r="43387" b="28908"/>
          <a:stretch/>
        </p:blipFill>
        <p:spPr>
          <a:xfrm>
            <a:off x="889015" y="1559537"/>
            <a:ext cx="4437770" cy="3245476"/>
          </a:xfrm>
          <a:prstGeom prst="rect">
            <a:avLst/>
          </a:prstGeom>
        </p:spPr>
      </p:pic>
      <p:sp>
        <p:nvSpPr>
          <p:cNvPr id="4" name="TextBox 3"/>
          <p:cNvSpPr txBox="1"/>
          <p:nvPr/>
        </p:nvSpPr>
        <p:spPr>
          <a:xfrm>
            <a:off x="5576554" y="1374091"/>
            <a:ext cx="5808370" cy="4247317"/>
          </a:xfrm>
          <a:prstGeom prst="rect">
            <a:avLst/>
          </a:prstGeom>
          <a:noFill/>
        </p:spPr>
        <p:txBody>
          <a:bodyPr wrap="square" rtlCol="0">
            <a:spAutoFit/>
          </a:bodyPr>
          <a:lstStyle/>
          <a:p>
            <a:endParaRPr lang="en-US" dirty="0" smtClean="0"/>
          </a:p>
          <a:p>
            <a:r>
              <a:rPr lang="en-US" dirty="0" smtClean="0"/>
              <a:t>We set up a face-to-face or a computer software based interview where the subject responds to the questions asked.</a:t>
            </a:r>
          </a:p>
          <a:p>
            <a:pPr marL="285750" indent="-285750">
              <a:buFont typeface="Arial" panose="020B0604020202020204" pitchFamily="34" charset="0"/>
              <a:buChar char="•"/>
            </a:pPr>
            <a:endParaRPr lang="en-US" dirty="0" smtClean="0"/>
          </a:p>
          <a:p>
            <a:r>
              <a:rPr lang="en-US" dirty="0" smtClean="0"/>
              <a:t>Sensors would be set up to acquire data</a:t>
            </a:r>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r>
              <a:rPr lang="en-US" dirty="0" smtClean="0"/>
              <a:t>RGB CAMERA for face/body</a:t>
            </a:r>
          </a:p>
          <a:p>
            <a:pPr marL="285750" indent="-285750">
              <a:buFont typeface="Arial" panose="020B0604020202020204" pitchFamily="34" charset="0"/>
              <a:buChar char="•"/>
            </a:pPr>
            <a:r>
              <a:rPr lang="en-US" dirty="0" smtClean="0"/>
              <a:t>Eye trackers for pupil size</a:t>
            </a:r>
          </a:p>
          <a:p>
            <a:pPr marL="285750" indent="-285750">
              <a:buFont typeface="Arial" panose="020B0604020202020204" pitchFamily="34" charset="0"/>
              <a:buChar char="•"/>
            </a:pPr>
            <a:r>
              <a:rPr lang="en-US" dirty="0" smtClean="0"/>
              <a:t>Wristbands for ECG</a:t>
            </a:r>
          </a:p>
          <a:p>
            <a:pPr marL="285750" indent="-285750">
              <a:buFont typeface="Arial" panose="020B0604020202020204" pitchFamily="34" charset="0"/>
              <a:buChar char="•"/>
            </a:pPr>
            <a:r>
              <a:rPr lang="en-US" dirty="0" smtClean="0"/>
              <a:t>Finger straps for GSR</a:t>
            </a:r>
          </a:p>
          <a:p>
            <a:pPr marL="285750" indent="-285750">
              <a:buFont typeface="Arial" panose="020B0604020202020204" pitchFamily="34" charset="0"/>
              <a:buChar char="•"/>
            </a:pPr>
            <a:r>
              <a:rPr lang="en-US" dirty="0" smtClean="0"/>
              <a:t>Sensors on chairs for seat pressure </a:t>
            </a:r>
          </a:p>
          <a:p>
            <a:pPr marL="285750" indent="-285750">
              <a:buFont typeface="Arial" panose="020B0604020202020204" pitchFamily="34" charset="0"/>
              <a:buChar char="•"/>
            </a:pPr>
            <a:r>
              <a:rPr lang="en-US" dirty="0" smtClean="0"/>
              <a:t>EEG for brain waves</a:t>
            </a:r>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endParaRPr lang="en-US" dirty="0"/>
          </a:p>
        </p:txBody>
      </p:sp>
      <p:sp>
        <p:nvSpPr>
          <p:cNvPr id="5" name="TextBox 4"/>
          <p:cNvSpPr txBox="1"/>
          <p:nvPr/>
        </p:nvSpPr>
        <p:spPr>
          <a:xfrm>
            <a:off x="4365938" y="837127"/>
            <a:ext cx="1717137" cy="461665"/>
          </a:xfrm>
          <a:prstGeom prst="rect">
            <a:avLst/>
          </a:prstGeom>
          <a:noFill/>
        </p:spPr>
        <p:txBody>
          <a:bodyPr wrap="none" rtlCol="0">
            <a:spAutoFit/>
          </a:bodyPr>
          <a:lstStyle/>
          <a:p>
            <a:r>
              <a:rPr lang="en-US" sz="2400" dirty="0" smtClean="0"/>
              <a:t>SCENARIO</a:t>
            </a:r>
            <a:endParaRPr lang="en-US" sz="2400" dirty="0"/>
          </a:p>
        </p:txBody>
      </p:sp>
    </p:spTree>
    <p:extLst>
      <p:ext uri="{BB962C8B-B14F-4D97-AF65-F5344CB8AC3E}">
        <p14:creationId xmlns:p14="http://schemas.microsoft.com/office/powerpoint/2010/main" val="354975575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0D1B921-BECE-4698-9825-7E518C76CBF2}" type="slidenum">
              <a:rPr lang="en-US" smtClean="0"/>
              <a:t>6</a:t>
            </a:fld>
            <a:endParaRPr lang="en-US"/>
          </a:p>
        </p:txBody>
      </p:sp>
      <p:sp>
        <p:nvSpPr>
          <p:cNvPr id="3" name="TextBox 2"/>
          <p:cNvSpPr txBox="1"/>
          <p:nvPr/>
        </p:nvSpPr>
        <p:spPr>
          <a:xfrm>
            <a:off x="4790940" y="759854"/>
            <a:ext cx="1822935" cy="461665"/>
          </a:xfrm>
          <a:prstGeom prst="rect">
            <a:avLst/>
          </a:prstGeom>
          <a:noFill/>
        </p:spPr>
        <p:txBody>
          <a:bodyPr wrap="none" rtlCol="0">
            <a:spAutoFit/>
          </a:bodyPr>
          <a:lstStyle/>
          <a:p>
            <a:pPr algn="ctr"/>
            <a:r>
              <a:rPr lang="en-US" sz="2400" dirty="0" smtClean="0"/>
              <a:t>CONTENTS</a:t>
            </a:r>
          </a:p>
        </p:txBody>
      </p:sp>
      <p:sp>
        <p:nvSpPr>
          <p:cNvPr id="5" name="TextBox 4"/>
          <p:cNvSpPr txBox="1"/>
          <p:nvPr/>
        </p:nvSpPr>
        <p:spPr>
          <a:xfrm>
            <a:off x="1506116" y="1403797"/>
            <a:ext cx="8590208" cy="6247864"/>
          </a:xfrm>
          <a:prstGeom prst="rect">
            <a:avLst/>
          </a:prstGeom>
          <a:noFill/>
        </p:spPr>
        <p:txBody>
          <a:bodyPr wrap="square" rtlCol="0">
            <a:spAutoFit/>
          </a:bodyPr>
          <a:lstStyle/>
          <a:p>
            <a:pPr marL="457200" indent="-457200">
              <a:buFont typeface="+mj-lt"/>
              <a:buAutoNum type="arabicParenR"/>
            </a:pPr>
            <a:r>
              <a:rPr lang="en-US" sz="2000" b="1" dirty="0"/>
              <a:t>Objective</a:t>
            </a:r>
          </a:p>
          <a:p>
            <a:pPr marL="457200" indent="-457200">
              <a:buFont typeface="+mj-lt"/>
              <a:buAutoNum type="arabicParenR"/>
            </a:pPr>
            <a:r>
              <a:rPr lang="en-US" sz="2000" b="1" dirty="0" smtClean="0"/>
              <a:t>Scenario</a:t>
            </a:r>
          </a:p>
          <a:p>
            <a:pPr marL="457200" indent="-457200">
              <a:buFont typeface="+mj-lt"/>
              <a:buAutoNum type="arabicParenR"/>
            </a:pPr>
            <a:r>
              <a:rPr lang="en-US" sz="2000" b="1" dirty="0" smtClean="0"/>
              <a:t>Equipment</a:t>
            </a:r>
            <a:endParaRPr lang="en-US" sz="2000" b="1" dirty="0"/>
          </a:p>
          <a:p>
            <a:r>
              <a:rPr lang="en-US" sz="2000" dirty="0"/>
              <a:t>    a) </a:t>
            </a:r>
            <a:r>
              <a:rPr lang="en-US" sz="2000" dirty="0" smtClean="0"/>
              <a:t> Eye </a:t>
            </a:r>
            <a:r>
              <a:rPr lang="en-US" sz="2000" dirty="0"/>
              <a:t>trackers</a:t>
            </a:r>
          </a:p>
          <a:p>
            <a:r>
              <a:rPr lang="en-US" sz="2000" dirty="0"/>
              <a:t>    b) </a:t>
            </a:r>
            <a:r>
              <a:rPr lang="en-US" sz="2000" dirty="0" smtClean="0"/>
              <a:t> Facial </a:t>
            </a:r>
            <a:r>
              <a:rPr lang="en-US" sz="2000" dirty="0"/>
              <a:t>Expression</a:t>
            </a:r>
          </a:p>
          <a:p>
            <a:r>
              <a:rPr lang="en-US" sz="2000" dirty="0"/>
              <a:t>    c) </a:t>
            </a:r>
            <a:r>
              <a:rPr lang="en-US" sz="2000" dirty="0" smtClean="0"/>
              <a:t> ECG</a:t>
            </a:r>
            <a:endParaRPr lang="en-US" sz="2000" dirty="0"/>
          </a:p>
          <a:p>
            <a:r>
              <a:rPr lang="en-US" sz="2000" dirty="0"/>
              <a:t>    d) </a:t>
            </a:r>
            <a:r>
              <a:rPr lang="en-US" sz="2000" dirty="0" smtClean="0"/>
              <a:t> GSR</a:t>
            </a:r>
            <a:endParaRPr lang="en-US" sz="2000" dirty="0"/>
          </a:p>
          <a:p>
            <a:r>
              <a:rPr lang="en-US" sz="2000" dirty="0"/>
              <a:t>    e) </a:t>
            </a:r>
            <a:r>
              <a:rPr lang="en-US" sz="2000" dirty="0" smtClean="0"/>
              <a:t> Hand </a:t>
            </a:r>
            <a:r>
              <a:rPr lang="en-US" sz="2000" dirty="0"/>
              <a:t>Movement </a:t>
            </a:r>
          </a:p>
          <a:p>
            <a:r>
              <a:rPr lang="en-US" sz="2000" dirty="0"/>
              <a:t>    f) </a:t>
            </a:r>
            <a:r>
              <a:rPr lang="en-US" sz="2000" dirty="0" smtClean="0"/>
              <a:t> EEG</a:t>
            </a:r>
            <a:endParaRPr lang="en-US" sz="2000" dirty="0"/>
          </a:p>
          <a:p>
            <a:r>
              <a:rPr lang="en-US" sz="2000" dirty="0"/>
              <a:t>    g)  Seat pressure</a:t>
            </a:r>
          </a:p>
          <a:p>
            <a:r>
              <a:rPr lang="en-US" sz="2000" dirty="0">
                <a:solidFill>
                  <a:schemeClr val="bg2">
                    <a:lumMod val="75000"/>
                  </a:schemeClr>
                </a:solidFill>
              </a:rPr>
              <a:t>   </a:t>
            </a:r>
          </a:p>
          <a:p>
            <a:pPr marL="457200" indent="-457200">
              <a:buAutoNum type="arabicParenR" startAt="4"/>
            </a:pPr>
            <a:r>
              <a:rPr lang="en-US" sz="2000" dirty="0">
                <a:solidFill>
                  <a:schemeClr val="tx1">
                    <a:lumMod val="50000"/>
                    <a:lumOff val="50000"/>
                  </a:schemeClr>
                </a:solidFill>
              </a:rPr>
              <a:t>I</a:t>
            </a:r>
            <a:r>
              <a:rPr lang="en-US" sz="2000" dirty="0" smtClean="0">
                <a:solidFill>
                  <a:schemeClr val="tx1">
                    <a:lumMod val="50000"/>
                    <a:lumOff val="50000"/>
                  </a:schemeClr>
                </a:solidFill>
              </a:rPr>
              <a:t>ntegration solutions</a:t>
            </a:r>
            <a:endParaRPr lang="en-US" sz="2000" dirty="0">
              <a:solidFill>
                <a:schemeClr val="tx1">
                  <a:lumMod val="50000"/>
                  <a:lumOff val="50000"/>
                </a:schemeClr>
              </a:solidFill>
            </a:endParaRPr>
          </a:p>
          <a:p>
            <a:r>
              <a:rPr lang="en-US" sz="2000" dirty="0" smtClean="0">
                <a:solidFill>
                  <a:schemeClr val="tx1">
                    <a:lumMod val="50000"/>
                    <a:lumOff val="50000"/>
                  </a:schemeClr>
                </a:solidFill>
              </a:rPr>
              <a:t>    a) IMOTIONS </a:t>
            </a:r>
          </a:p>
          <a:p>
            <a:r>
              <a:rPr lang="en-US" sz="2000" dirty="0">
                <a:solidFill>
                  <a:schemeClr val="bg2"/>
                </a:solidFill>
              </a:rPr>
              <a:t> </a:t>
            </a:r>
            <a:r>
              <a:rPr lang="en-US" sz="2000" dirty="0" smtClean="0">
                <a:solidFill>
                  <a:schemeClr val="bg2"/>
                </a:solidFill>
              </a:rPr>
              <a:t>   </a:t>
            </a:r>
            <a:r>
              <a:rPr lang="en-US" sz="2000" dirty="0" smtClean="0">
                <a:solidFill>
                  <a:schemeClr val="tx1">
                    <a:lumMod val="50000"/>
                    <a:lumOff val="50000"/>
                  </a:schemeClr>
                </a:solidFill>
              </a:rPr>
              <a:t>b) NOLDUS</a:t>
            </a:r>
            <a:endParaRPr lang="en-US" sz="2000" dirty="0">
              <a:solidFill>
                <a:schemeClr val="tx1">
                  <a:lumMod val="50000"/>
                  <a:lumOff val="50000"/>
                </a:schemeClr>
              </a:solidFill>
            </a:endParaRPr>
          </a:p>
          <a:p>
            <a:r>
              <a:rPr lang="en-US" sz="2000" dirty="0" smtClean="0">
                <a:solidFill>
                  <a:schemeClr val="bg2">
                    <a:lumMod val="75000"/>
                  </a:schemeClr>
                </a:solidFill>
              </a:rPr>
              <a:t>5)   Comparing </a:t>
            </a:r>
            <a:r>
              <a:rPr lang="en-US" sz="2000" dirty="0">
                <a:solidFill>
                  <a:schemeClr val="bg2">
                    <a:lumMod val="75000"/>
                  </a:schemeClr>
                </a:solidFill>
              </a:rPr>
              <a:t>platforms</a:t>
            </a:r>
          </a:p>
          <a:p>
            <a:pPr marL="457200" indent="-457200">
              <a:buAutoNum type="arabicParenR" startAt="4"/>
            </a:pPr>
            <a:endParaRPr lang="en-US" sz="2000" dirty="0"/>
          </a:p>
          <a:p>
            <a:pPr marL="457200" indent="-457200">
              <a:buFont typeface="+mj-lt"/>
              <a:buAutoNum type="arabicParenR"/>
            </a:pPr>
            <a:endParaRPr lang="en-US" sz="2000" dirty="0"/>
          </a:p>
          <a:p>
            <a:pPr marL="457200" indent="-457200">
              <a:buFont typeface="+mj-lt"/>
              <a:buAutoNum type="arabicParenR"/>
            </a:pPr>
            <a:endParaRPr lang="en-US" sz="2000" dirty="0"/>
          </a:p>
          <a:p>
            <a:pPr marL="457200" indent="-457200">
              <a:buFont typeface="+mj-lt"/>
              <a:buAutoNum type="arabicParenR"/>
            </a:pPr>
            <a:endParaRPr lang="en-US" sz="2000" dirty="0"/>
          </a:p>
          <a:p>
            <a:endParaRPr lang="en-US" sz="2000" dirty="0"/>
          </a:p>
        </p:txBody>
      </p:sp>
    </p:spTree>
    <p:extLst>
      <p:ext uri="{BB962C8B-B14F-4D97-AF65-F5344CB8AC3E}">
        <p14:creationId xmlns:p14="http://schemas.microsoft.com/office/powerpoint/2010/main" val="325098248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0D1B921-BECE-4698-9825-7E518C76CBF2}" type="slidenum">
              <a:rPr lang="en-US" smtClean="0"/>
              <a:t>7</a:t>
            </a:fld>
            <a:endParaRPr lang="en-US"/>
          </a:p>
        </p:txBody>
      </p:sp>
      <p:sp>
        <p:nvSpPr>
          <p:cNvPr id="3" name="TextBox 2"/>
          <p:cNvSpPr txBox="1"/>
          <p:nvPr/>
        </p:nvSpPr>
        <p:spPr>
          <a:xfrm>
            <a:off x="4520484" y="656823"/>
            <a:ext cx="2831994" cy="523220"/>
          </a:xfrm>
          <a:prstGeom prst="rect">
            <a:avLst/>
          </a:prstGeom>
          <a:noFill/>
        </p:spPr>
        <p:txBody>
          <a:bodyPr wrap="none" rtlCol="0">
            <a:spAutoFit/>
          </a:bodyPr>
          <a:lstStyle/>
          <a:p>
            <a:r>
              <a:rPr lang="en-US" sz="2800" dirty="0" smtClean="0"/>
              <a:t>EYE TRACKING</a:t>
            </a:r>
            <a:endParaRPr lang="en-US" sz="2800" dirty="0"/>
          </a:p>
        </p:txBody>
      </p:sp>
      <p:sp>
        <p:nvSpPr>
          <p:cNvPr id="4" name="TextBox 3"/>
          <p:cNvSpPr txBox="1"/>
          <p:nvPr/>
        </p:nvSpPr>
        <p:spPr>
          <a:xfrm>
            <a:off x="1094705" y="1687132"/>
            <a:ext cx="10023870" cy="4062651"/>
          </a:xfrm>
          <a:prstGeom prst="rect">
            <a:avLst/>
          </a:prstGeom>
          <a:noFill/>
        </p:spPr>
        <p:txBody>
          <a:bodyPr wrap="square" rtlCol="0">
            <a:spAutoFit/>
          </a:bodyPr>
          <a:lstStyle/>
          <a:p>
            <a:r>
              <a:rPr lang="en-US" dirty="0" smtClean="0"/>
              <a:t>Top 3 players in eye tracking based on number of publications </a:t>
            </a:r>
            <a:r>
              <a:rPr lang="en-US" sz="1200" dirty="0" smtClean="0"/>
              <a:t>[1]</a:t>
            </a:r>
            <a:r>
              <a:rPr lang="en-US" dirty="0" smtClean="0"/>
              <a:t> are:</a:t>
            </a:r>
          </a:p>
          <a:p>
            <a:endParaRPr lang="en-US" dirty="0"/>
          </a:p>
          <a:p>
            <a:r>
              <a:rPr lang="en-US" dirty="0"/>
              <a:t>1. </a:t>
            </a:r>
            <a:r>
              <a:rPr lang="en-US" dirty="0" err="1"/>
              <a:t>Tobii</a:t>
            </a:r>
            <a:r>
              <a:rPr lang="en-US" dirty="0"/>
              <a:t> – 9230 Publications (</a:t>
            </a:r>
            <a:r>
              <a:rPr lang="en-US" i="1" u="sng" dirty="0">
                <a:solidFill>
                  <a:srgbClr val="0070C0"/>
                </a:solidFill>
              </a:rPr>
              <a:t>www.tobiipro.com</a:t>
            </a:r>
            <a:r>
              <a:rPr lang="en-US" dirty="0"/>
              <a:t>)</a:t>
            </a:r>
          </a:p>
          <a:p>
            <a:r>
              <a:rPr lang="en-US" dirty="0"/>
              <a:t>2. SMI - 6040 </a:t>
            </a:r>
            <a:r>
              <a:rPr lang="en-US" dirty="0" smtClean="0"/>
              <a:t>Publications   </a:t>
            </a:r>
            <a:endParaRPr lang="en-US" dirty="0"/>
          </a:p>
          <a:p>
            <a:r>
              <a:rPr lang="en-US" dirty="0"/>
              <a:t>3. </a:t>
            </a:r>
            <a:r>
              <a:rPr lang="en-US" dirty="0" err="1"/>
              <a:t>Eyelink</a:t>
            </a:r>
            <a:r>
              <a:rPr lang="en-US" dirty="0"/>
              <a:t> – 5530 Publications</a:t>
            </a:r>
          </a:p>
          <a:p>
            <a:endParaRPr lang="en-US" sz="1200" dirty="0"/>
          </a:p>
          <a:p>
            <a:r>
              <a:rPr lang="en-US" sz="1200" dirty="0"/>
              <a:t>(as on Jan 2017)</a:t>
            </a:r>
          </a:p>
          <a:p>
            <a:endParaRPr lang="en-US" dirty="0" smtClean="0"/>
          </a:p>
          <a:p>
            <a:endParaRPr lang="en-US" dirty="0"/>
          </a:p>
          <a:p>
            <a:pPr marL="285750" indent="-285750">
              <a:buFont typeface="Arial" panose="020B0604020202020204" pitchFamily="34" charset="0"/>
              <a:buChar char="•"/>
            </a:pPr>
            <a:r>
              <a:rPr lang="en-US" dirty="0"/>
              <a:t>In order to keep a track of eyes during sideways/up-down head movements and to reduce interference with the IR sensors (Microsoft Kinect), we should prefer mobile devices to remote devices.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For pupil dilation measurements, we require a sampling rate of 50-60Hz.</a:t>
            </a:r>
          </a:p>
          <a:p>
            <a:pPr marL="285750" indent="-285750">
              <a:buFont typeface="Arial" panose="020B0604020202020204" pitchFamily="34" charset="0"/>
              <a:buChar char="•"/>
            </a:pPr>
            <a:endParaRPr lang="en-US" dirty="0" smtClean="0"/>
          </a:p>
          <a:p>
            <a:endParaRPr lang="en-US" dirty="0"/>
          </a:p>
        </p:txBody>
      </p:sp>
      <p:sp>
        <p:nvSpPr>
          <p:cNvPr id="5" name="TextBox 4"/>
          <p:cNvSpPr txBox="1"/>
          <p:nvPr/>
        </p:nvSpPr>
        <p:spPr>
          <a:xfrm>
            <a:off x="914400" y="5749783"/>
            <a:ext cx="3757952" cy="276999"/>
          </a:xfrm>
          <a:prstGeom prst="rect">
            <a:avLst/>
          </a:prstGeom>
          <a:noFill/>
        </p:spPr>
        <p:txBody>
          <a:bodyPr wrap="none" rtlCol="0">
            <a:spAutoFit/>
          </a:bodyPr>
          <a:lstStyle/>
          <a:p>
            <a:r>
              <a:rPr lang="en-US" sz="1200" i="1" dirty="0" smtClean="0"/>
              <a:t>[1] https</a:t>
            </a:r>
            <a:r>
              <a:rPr lang="en-US" sz="1200" i="1" dirty="0"/>
              <a:t>://imotions.com/blog/top-eye-tracking-hardware-companies/</a:t>
            </a:r>
          </a:p>
        </p:txBody>
      </p:sp>
    </p:spTree>
    <p:extLst>
      <p:ext uri="{BB962C8B-B14F-4D97-AF65-F5344CB8AC3E}">
        <p14:creationId xmlns:p14="http://schemas.microsoft.com/office/powerpoint/2010/main" val="237133146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25617" t="50485" r="32414" b="19762"/>
          <a:stretch/>
        </p:blipFill>
        <p:spPr>
          <a:xfrm>
            <a:off x="721216" y="759853"/>
            <a:ext cx="4159877" cy="2176529"/>
          </a:xfrm>
          <a:prstGeom prst="rect">
            <a:avLst/>
          </a:prstGeom>
        </p:spPr>
      </p:pic>
      <p:sp>
        <p:nvSpPr>
          <p:cNvPr id="3" name="TextBox 2"/>
          <p:cNvSpPr txBox="1"/>
          <p:nvPr/>
        </p:nvSpPr>
        <p:spPr>
          <a:xfrm>
            <a:off x="1023871" y="3374264"/>
            <a:ext cx="3992450" cy="2308324"/>
          </a:xfrm>
          <a:prstGeom prst="rect">
            <a:avLst/>
          </a:prstGeom>
          <a:noFill/>
        </p:spPr>
        <p:txBody>
          <a:bodyPr wrap="square" rtlCol="0">
            <a:spAutoFit/>
          </a:bodyPr>
          <a:lstStyle/>
          <a:p>
            <a:r>
              <a:rPr lang="en-US" dirty="0" smtClean="0"/>
              <a:t>ADVANTAGES</a:t>
            </a:r>
          </a:p>
          <a:p>
            <a:endParaRPr lang="en-US" dirty="0"/>
          </a:p>
          <a:p>
            <a:pPr marL="285750" indent="-285750">
              <a:buFont typeface="Arial" panose="020B0604020202020204" pitchFamily="34" charset="0"/>
              <a:buChar char="•"/>
            </a:pPr>
            <a:r>
              <a:rPr lang="en-US" dirty="0" smtClean="0"/>
              <a:t>It is transparent from the front and will not interfere with facial expressions.</a:t>
            </a:r>
          </a:p>
          <a:p>
            <a:pPr marL="285750" indent="-285750">
              <a:buFont typeface="Arial" panose="020B0604020202020204" pitchFamily="34" charset="0"/>
              <a:buChar char="•"/>
            </a:pPr>
            <a:r>
              <a:rPr lang="en-US" dirty="0" smtClean="0"/>
              <a:t>It can be sampled at 50Hz or 100 Hz based on the chosen glasses.</a:t>
            </a:r>
          </a:p>
          <a:p>
            <a:pPr marL="285750" indent="-285750">
              <a:buFont typeface="Arial" panose="020B0604020202020204" pitchFamily="34" charset="0"/>
              <a:buChar char="•"/>
            </a:pPr>
            <a:r>
              <a:rPr lang="en-US" dirty="0" smtClean="0"/>
              <a:t>It measures pupil dilation.</a:t>
            </a:r>
          </a:p>
          <a:p>
            <a:endParaRPr lang="en-US" dirty="0" smtClean="0"/>
          </a:p>
        </p:txBody>
      </p:sp>
      <p:pic>
        <p:nvPicPr>
          <p:cNvPr id="4" name="Picture 3"/>
          <p:cNvPicPr>
            <a:picLocks noChangeAspect="1"/>
          </p:cNvPicPr>
          <p:nvPr/>
        </p:nvPicPr>
        <p:blipFill rotWithShape="1">
          <a:blip r:embed="rId3"/>
          <a:srcRect l="34426" t="29710" r="3115" b="9551"/>
          <a:stretch/>
        </p:blipFill>
        <p:spPr>
          <a:xfrm>
            <a:off x="5151548" y="1398459"/>
            <a:ext cx="6426559" cy="4023547"/>
          </a:xfrm>
          <a:prstGeom prst="rect">
            <a:avLst/>
          </a:prstGeom>
        </p:spPr>
      </p:pic>
      <p:sp>
        <p:nvSpPr>
          <p:cNvPr id="5" name="TextBox 4"/>
          <p:cNvSpPr txBox="1"/>
          <p:nvPr/>
        </p:nvSpPr>
        <p:spPr>
          <a:xfrm>
            <a:off x="6851561" y="927280"/>
            <a:ext cx="2496837" cy="369332"/>
          </a:xfrm>
          <a:prstGeom prst="rect">
            <a:avLst/>
          </a:prstGeom>
          <a:noFill/>
        </p:spPr>
        <p:txBody>
          <a:bodyPr wrap="none" rtlCol="0">
            <a:spAutoFit/>
          </a:bodyPr>
          <a:lstStyle/>
          <a:p>
            <a:r>
              <a:rPr lang="en-US" dirty="0" smtClean="0"/>
              <a:t>TOBII GLASSES PRO 2</a:t>
            </a:r>
            <a:endParaRPr lang="en-US" dirty="0"/>
          </a:p>
        </p:txBody>
      </p:sp>
      <p:sp>
        <p:nvSpPr>
          <p:cNvPr id="6" name="Slide Number Placeholder 5"/>
          <p:cNvSpPr>
            <a:spLocks noGrp="1"/>
          </p:cNvSpPr>
          <p:nvPr>
            <p:ph type="sldNum" sz="quarter" idx="12"/>
          </p:nvPr>
        </p:nvSpPr>
        <p:spPr/>
        <p:txBody>
          <a:bodyPr/>
          <a:lstStyle/>
          <a:p>
            <a:fld id="{70D1B921-BECE-4698-9825-7E518C76CBF2}" type="slidenum">
              <a:rPr lang="en-US" smtClean="0"/>
              <a:t>8</a:t>
            </a:fld>
            <a:endParaRPr lang="en-US"/>
          </a:p>
        </p:txBody>
      </p:sp>
    </p:spTree>
    <p:extLst>
      <p:ext uri="{BB962C8B-B14F-4D97-AF65-F5344CB8AC3E}">
        <p14:creationId xmlns:p14="http://schemas.microsoft.com/office/powerpoint/2010/main" val="230801857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284644" y="734096"/>
            <a:ext cx="3314689" cy="461665"/>
          </a:xfrm>
          <a:prstGeom prst="rect">
            <a:avLst/>
          </a:prstGeom>
          <a:noFill/>
        </p:spPr>
        <p:txBody>
          <a:bodyPr wrap="none" rtlCol="0">
            <a:spAutoFit/>
          </a:bodyPr>
          <a:lstStyle/>
          <a:p>
            <a:pPr algn="ctr"/>
            <a:r>
              <a:rPr lang="en-US" sz="2400" dirty="0" smtClean="0"/>
              <a:t>FACIAL EXPRESSIONS</a:t>
            </a:r>
          </a:p>
        </p:txBody>
      </p:sp>
      <p:sp>
        <p:nvSpPr>
          <p:cNvPr id="3" name="TextBox 2"/>
          <p:cNvSpPr txBox="1"/>
          <p:nvPr/>
        </p:nvSpPr>
        <p:spPr>
          <a:xfrm>
            <a:off x="1287887" y="1378040"/>
            <a:ext cx="10283314" cy="3693319"/>
          </a:xfrm>
          <a:prstGeom prst="rect">
            <a:avLst/>
          </a:prstGeom>
          <a:noFill/>
        </p:spPr>
        <p:txBody>
          <a:bodyPr wrap="square" rtlCol="0">
            <a:spAutoFit/>
          </a:bodyPr>
          <a:lstStyle/>
          <a:p>
            <a:r>
              <a:rPr lang="en-US" dirty="0" smtClean="0"/>
              <a:t>Most widely used tools for facial expressions:</a:t>
            </a:r>
          </a:p>
          <a:p>
            <a:pPr marL="285750" indent="-285750">
              <a:buFont typeface="Arial" panose="020B0604020202020204" pitchFamily="34" charset="0"/>
              <a:buChar char="•"/>
            </a:pPr>
            <a:r>
              <a:rPr lang="en-US" dirty="0" err="1" smtClean="0"/>
              <a:t>Affdex</a:t>
            </a:r>
            <a:r>
              <a:rPr lang="en-US" dirty="0" smtClean="0"/>
              <a:t> by </a:t>
            </a:r>
            <a:r>
              <a:rPr lang="en-US" dirty="0" err="1" smtClean="0"/>
              <a:t>Affectiva</a:t>
            </a:r>
            <a:endParaRPr lang="en-US" dirty="0" smtClean="0"/>
          </a:p>
          <a:p>
            <a:pPr marL="285750" indent="-285750">
              <a:buFont typeface="Arial" panose="020B0604020202020204" pitchFamily="34" charset="0"/>
              <a:buChar char="•"/>
            </a:pPr>
            <a:r>
              <a:rPr lang="en-US" dirty="0" smtClean="0"/>
              <a:t>Face Reader by Noldus</a:t>
            </a:r>
            <a:endParaRPr lang="en-US" dirty="0"/>
          </a:p>
          <a:p>
            <a:pPr marL="285750" indent="-285750">
              <a:buFont typeface="Arial" panose="020B0604020202020204" pitchFamily="34" charset="0"/>
              <a:buChar char="•"/>
            </a:pPr>
            <a:r>
              <a:rPr lang="en-US" dirty="0"/>
              <a:t>The Computer Expression Recognition Toolbox (CERT</a:t>
            </a:r>
            <a:r>
              <a:rPr lang="en-US" dirty="0" smtClean="0"/>
              <a:t>) by </a:t>
            </a:r>
            <a:r>
              <a:rPr lang="en-US" dirty="0"/>
              <a:t>The Machine Perception </a:t>
            </a:r>
            <a:r>
              <a:rPr lang="en-US" b="1" dirty="0"/>
              <a:t>Lab</a:t>
            </a:r>
            <a:r>
              <a:rPr lang="en-US" dirty="0"/>
              <a:t> at University of. California</a:t>
            </a:r>
            <a:endParaRPr lang="en-US" dirty="0" smtClean="0"/>
          </a:p>
          <a:p>
            <a:endParaRPr lang="en-US" dirty="0" smtClean="0"/>
          </a:p>
          <a:p>
            <a:r>
              <a:rPr lang="en-US" dirty="0" smtClean="0"/>
              <a:t>Track : 7 </a:t>
            </a:r>
            <a:r>
              <a:rPr lang="en-US" dirty="0"/>
              <a:t>Basic Emotions: </a:t>
            </a:r>
            <a:r>
              <a:rPr lang="en-US" dirty="0" smtClean="0"/>
              <a:t> Joy</a:t>
            </a:r>
            <a:r>
              <a:rPr lang="en-US" dirty="0"/>
              <a:t>, Anger, Surprise, Fear, Sadness, Disgust, Contempt</a:t>
            </a:r>
            <a:r>
              <a:rPr lang="en-US" dirty="0" smtClean="0"/>
              <a:t>.</a:t>
            </a:r>
          </a:p>
          <a:p>
            <a:endParaRPr lang="en-US" dirty="0"/>
          </a:p>
          <a:p>
            <a:endParaRPr lang="en-US" dirty="0"/>
          </a:p>
          <a:p>
            <a:endParaRPr lang="en-US" dirty="0"/>
          </a:p>
          <a:p>
            <a:r>
              <a:rPr lang="en-US" dirty="0"/>
              <a:t/>
            </a:r>
            <a:br>
              <a:rPr lang="en-US" dirty="0"/>
            </a:br>
            <a:endParaRPr lang="en-US" dirty="0"/>
          </a:p>
          <a:p>
            <a:endParaRPr lang="en-US" dirty="0"/>
          </a:p>
        </p:txBody>
      </p:sp>
      <p:pic>
        <p:nvPicPr>
          <p:cNvPr id="4" name="Picture 3"/>
          <p:cNvPicPr>
            <a:picLocks noChangeAspect="1"/>
          </p:cNvPicPr>
          <p:nvPr/>
        </p:nvPicPr>
        <p:blipFill rotWithShape="1">
          <a:blip r:embed="rId2"/>
          <a:srcRect l="36605" t="36400" r="26375" b="5150"/>
          <a:stretch/>
        </p:blipFill>
        <p:spPr>
          <a:xfrm>
            <a:off x="3206839" y="3418342"/>
            <a:ext cx="3059287" cy="2715732"/>
          </a:xfrm>
          <a:prstGeom prst="rect">
            <a:avLst/>
          </a:prstGeom>
        </p:spPr>
      </p:pic>
      <p:pic>
        <p:nvPicPr>
          <p:cNvPr id="5" name="Picture 4"/>
          <p:cNvPicPr>
            <a:picLocks noChangeAspect="1"/>
          </p:cNvPicPr>
          <p:nvPr/>
        </p:nvPicPr>
        <p:blipFill rotWithShape="1">
          <a:blip r:embed="rId3"/>
          <a:srcRect l="3445" t="17209" r="74977" b="50221"/>
          <a:stretch/>
        </p:blipFill>
        <p:spPr>
          <a:xfrm>
            <a:off x="7394559" y="3418342"/>
            <a:ext cx="3140358" cy="2664983"/>
          </a:xfrm>
          <a:prstGeom prst="rect">
            <a:avLst/>
          </a:prstGeom>
        </p:spPr>
      </p:pic>
      <p:sp>
        <p:nvSpPr>
          <p:cNvPr id="6" name="Slide Number Placeholder 5"/>
          <p:cNvSpPr>
            <a:spLocks noGrp="1"/>
          </p:cNvSpPr>
          <p:nvPr>
            <p:ph type="sldNum" sz="quarter" idx="12"/>
          </p:nvPr>
        </p:nvSpPr>
        <p:spPr/>
        <p:txBody>
          <a:bodyPr/>
          <a:lstStyle/>
          <a:p>
            <a:fld id="{70D1B921-BECE-4698-9825-7E518C76CBF2}" type="slidenum">
              <a:rPr lang="en-US" smtClean="0"/>
              <a:t>9</a:t>
            </a:fld>
            <a:endParaRPr lang="en-US"/>
          </a:p>
        </p:txBody>
      </p:sp>
    </p:spTree>
    <p:extLst>
      <p:ext uri="{BB962C8B-B14F-4D97-AF65-F5344CB8AC3E}">
        <p14:creationId xmlns:p14="http://schemas.microsoft.com/office/powerpoint/2010/main" val="1725958684"/>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Organic</Template>
  <TotalTime>11246</TotalTime>
  <Words>1701</Words>
  <Application>Microsoft Office PowerPoint</Application>
  <PresentationFormat>Widescreen</PresentationFormat>
  <Paragraphs>421</Paragraphs>
  <Slides>33</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33</vt:i4>
      </vt:variant>
    </vt:vector>
  </HeadingPairs>
  <TitlesOfParts>
    <vt:vector size="39" baseType="lpstr">
      <vt:lpstr>Arial</vt:lpstr>
      <vt:lpstr>Calibri</vt:lpstr>
      <vt:lpstr>Garamond</vt:lpstr>
      <vt:lpstr>Times New Roman</vt:lpstr>
      <vt:lpstr>Wingdings</vt:lpstr>
      <vt:lpstr>Organic</vt:lpstr>
      <vt:lpstr>Acquisition of human behavior  data through multiple sensors</vt:lpstr>
      <vt:lpstr>PowerPoint Presentation</vt:lpstr>
      <vt:lpstr>WHAT IS THE OBJECTIVE?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COST OF EQUIPMENTS BY IMOTIONS </vt:lpstr>
      <vt:lpstr>PowerPoint Presentation</vt:lpstr>
      <vt:lpstr>Conversation with NOLDUS : SET UP</vt:lpstr>
      <vt:lpstr>PowerPoint Presentation</vt:lpstr>
      <vt:lpstr>PowerPoint Presentation</vt:lpstr>
      <vt:lpstr>PowerPoint Presentation</vt:lpstr>
      <vt:lpstr>PowerPoint Presentation</vt:lpstr>
      <vt:lpstr>COMPARISON OF BOTH PLATFORMS</vt:lpstr>
      <vt:lpstr>APPENDIX 1</vt:lpstr>
      <vt:lpstr>OTHER PAPERS WITH IMOTIONS</vt:lpstr>
      <vt:lpstr>Appendix 2</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C-C</dc:creator>
  <cp:lastModifiedBy>haveesh goli</cp:lastModifiedBy>
  <cp:revision>38</cp:revision>
  <dcterms:created xsi:type="dcterms:W3CDTF">2017-02-09T16:42:36Z</dcterms:created>
  <dcterms:modified xsi:type="dcterms:W3CDTF">2017-05-22T03:59:29Z</dcterms:modified>
</cp:coreProperties>
</file>